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5" roundtripDataSignature="AMtx7mjoeKl5/eTjuF1I5+TlvXeb+BVi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customschemas.google.com/relationships/presentationmetadata" Target="metadata"/><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1" Type="http://schemas.openxmlformats.org/officeDocument/2006/relationships/image" Target="../media/image2.jpg"/><Relationship Id="rId10" Type="http://schemas.openxmlformats.org/officeDocument/2006/relationships/image" Target="../media/image4.png"/><Relationship Id="rId13" Type="http://schemas.openxmlformats.org/officeDocument/2006/relationships/image" Target="../media/image55.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8.png"/><Relationship Id="rId9"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43.png"/><Relationship Id="rId13" Type="http://schemas.openxmlformats.org/officeDocument/2006/relationships/image" Target="../media/image55.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8.png"/><Relationship Id="rId9" Type="http://schemas.openxmlformats.org/officeDocument/2006/relationships/image" Target="../media/image21.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5.jp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55.png"/></Relationships>
</file>

<file path=ppt/slides/_rels/slide5.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slide" Target="/ppt/slides/slide8.xml"/><Relationship Id="rId13" Type="http://schemas.openxmlformats.org/officeDocument/2006/relationships/image" Target="../media/image55.png"/><Relationship Id="rId12"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41.png"/><Relationship Id="rId9" Type="http://schemas.openxmlformats.org/officeDocument/2006/relationships/image" Target="../media/image23.png"/><Relationship Id="rId5" Type="http://schemas.openxmlformats.org/officeDocument/2006/relationships/slide" Target="/ppt/slides/slide6.xml"/><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slide" Target="/ppt/slides/slide7.xml"/></Relationships>
</file>

<file path=ppt/slides/_rels/slide6.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0.jpg"/><Relationship Id="rId4" Type="http://schemas.openxmlformats.org/officeDocument/2006/relationships/image" Target="../media/image11.png"/><Relationship Id="rId9" Type="http://schemas.openxmlformats.org/officeDocument/2006/relationships/slide" Target="/ppt/slides/slide5.xml"/><Relationship Id="rId5" Type="http://schemas.openxmlformats.org/officeDocument/2006/relationships/image" Target="../media/image13.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33.png"/></Relationships>
</file>

<file path=ppt/slides/_rels/slide7.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4.png"/><Relationship Id="rId13" Type="http://schemas.openxmlformats.org/officeDocument/2006/relationships/image" Target="../media/image50.png"/><Relationship Id="rId12"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30.png"/><Relationship Id="rId9" Type="http://schemas.openxmlformats.org/officeDocument/2006/relationships/image" Target="../media/image38.png"/><Relationship Id="rId15" Type="http://schemas.openxmlformats.org/officeDocument/2006/relationships/image" Target="../media/image48.png"/><Relationship Id="rId14" Type="http://schemas.openxmlformats.org/officeDocument/2006/relationships/image" Target="../media/image51.png"/><Relationship Id="rId17" Type="http://schemas.openxmlformats.org/officeDocument/2006/relationships/image" Target="../media/image55.png"/><Relationship Id="rId16" Type="http://schemas.openxmlformats.org/officeDocument/2006/relationships/image" Target="../media/image26.png"/><Relationship Id="rId5" Type="http://schemas.openxmlformats.org/officeDocument/2006/relationships/image" Target="../media/image39.png"/><Relationship Id="rId6" Type="http://schemas.openxmlformats.org/officeDocument/2006/relationships/image" Target="../media/image31.png"/><Relationship Id="rId7" Type="http://schemas.openxmlformats.org/officeDocument/2006/relationships/slide" Target="/ppt/slides/slide5.xml"/><Relationship Id="rId8" Type="http://schemas.openxmlformats.org/officeDocument/2006/relationships/image" Target="../media/image32.png"/></Relationships>
</file>

<file path=ppt/slides/_rels/slide8.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57.png"/><Relationship Id="rId12"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0.jpg"/><Relationship Id="rId4" Type="http://schemas.openxmlformats.org/officeDocument/2006/relationships/image" Target="../media/image39.png"/><Relationship Id="rId9"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image" Target="../media/image31.png"/><Relationship Id="rId7" Type="http://schemas.openxmlformats.org/officeDocument/2006/relationships/slide" Target="/ppt/slides/slide5.xml"/><Relationship Id="rId8"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p1"/>
          <p:cNvSpPr txBox="1"/>
          <p:nvPr/>
        </p:nvSpPr>
        <p:spPr>
          <a:xfrm>
            <a:off x="5085591" y="4313468"/>
            <a:ext cx="8116817" cy="150348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885"/>
              <a:buFont typeface="Arial"/>
              <a:buNone/>
            </a:pPr>
            <a:r>
              <a:rPr b="1" i="0" lang="en-US" sz="4885" u="none" cap="none" strike="noStrike">
                <a:solidFill>
                  <a:srgbClr val="004AAD"/>
                </a:solidFill>
                <a:latin typeface="Times New Roman"/>
                <a:ea typeface="Times New Roman"/>
                <a:cs typeface="Times New Roman"/>
                <a:sym typeface="Times New Roman"/>
              </a:rPr>
              <a:t>GIỚI THIỆU NGÀNH CÔNG NGHỆ THÔNG TIN</a:t>
            </a:r>
            <a:endParaRPr b="0" i="0" sz="1400" u="none" cap="none" strike="noStrike">
              <a:solidFill>
                <a:srgbClr val="000000"/>
              </a:solidFill>
              <a:latin typeface="Times New Roman"/>
              <a:ea typeface="Times New Roman"/>
              <a:cs typeface="Times New Roman"/>
              <a:sym typeface="Times New Roman"/>
            </a:endParaRPr>
          </a:p>
        </p:txBody>
      </p:sp>
      <p:grpSp>
        <p:nvGrpSpPr>
          <p:cNvPr id="86" name="Google Shape;86;p1"/>
          <p:cNvGrpSpPr/>
          <p:nvPr/>
        </p:nvGrpSpPr>
        <p:grpSpPr>
          <a:xfrm>
            <a:off x="-1130300" y="3876924"/>
            <a:ext cx="3086100" cy="2352325"/>
            <a:chOff x="0" y="-47625"/>
            <a:chExt cx="812800" cy="619542"/>
          </a:xfrm>
        </p:grpSpPr>
        <p:sp>
          <p:nvSpPr>
            <p:cNvPr id="87" name="Google Shape;87;p1"/>
            <p:cNvSpPr/>
            <p:nvPr/>
          </p:nvSpPr>
          <p:spPr>
            <a:xfrm>
              <a:off x="0" y="0"/>
              <a:ext cx="812800" cy="571917"/>
            </a:xfrm>
            <a:custGeom>
              <a:rect b="b" l="l" r="r" t="t"/>
              <a:pathLst>
                <a:path extrusionOk="0"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8" name="Google Shape;88;p1"/>
            <p:cNvSpPr txBox="1"/>
            <p:nvPr/>
          </p:nvSpPr>
          <p:spPr>
            <a:xfrm>
              <a:off x="0" y="-47625"/>
              <a:ext cx="812800" cy="61954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89" name="Google Shape;89;p1"/>
          <p:cNvSpPr txBox="1"/>
          <p:nvPr/>
        </p:nvSpPr>
        <p:spPr>
          <a:xfrm>
            <a:off x="6323004" y="3286581"/>
            <a:ext cx="5641992" cy="81605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303"/>
              <a:buFont typeface="Arial"/>
              <a:buNone/>
            </a:pPr>
            <a:r>
              <a:rPr b="1" i="0" lang="en-US" sz="5303" u="none" cap="none" strike="noStrike">
                <a:solidFill>
                  <a:srgbClr val="303642"/>
                </a:solidFill>
                <a:latin typeface="Times New Roman"/>
                <a:ea typeface="Times New Roman"/>
                <a:cs typeface="Times New Roman"/>
                <a:sym typeface="Times New Roman"/>
              </a:rPr>
              <a:t>NHÓM 1</a:t>
            </a:r>
            <a:endParaRPr b="0" i="0" sz="1400" u="none" cap="none" strike="noStrike">
              <a:solidFill>
                <a:srgbClr val="000000"/>
              </a:solidFill>
              <a:latin typeface="Times New Roman"/>
              <a:ea typeface="Times New Roman"/>
              <a:cs typeface="Times New Roman"/>
              <a:sym typeface="Times New Roman"/>
            </a:endParaRPr>
          </a:p>
        </p:txBody>
      </p:sp>
      <p:sp>
        <p:nvSpPr>
          <p:cNvPr id="90" name="Google Shape;90;p1"/>
          <p:cNvSpPr txBox="1"/>
          <p:nvPr/>
        </p:nvSpPr>
        <p:spPr>
          <a:xfrm>
            <a:off x="7176677" y="6068419"/>
            <a:ext cx="3934646" cy="34150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219"/>
              <a:buFont typeface="Arial"/>
              <a:buNone/>
            </a:pPr>
            <a:r>
              <a:rPr b="0" i="0" lang="en-US" sz="2219" u="none" cap="none" strike="noStrike">
                <a:solidFill>
                  <a:srgbClr val="303642"/>
                </a:solidFill>
                <a:latin typeface="Times New Roman"/>
                <a:ea typeface="Times New Roman"/>
                <a:cs typeface="Times New Roman"/>
                <a:sym typeface="Times New Roman"/>
              </a:rPr>
              <a:t>Th.S Nguyễn Thị Thùy Trâm</a:t>
            </a:r>
            <a:endParaRPr b="0" i="0" sz="2219" u="none" cap="none" strike="noStrike">
              <a:solidFill>
                <a:srgbClr val="303642"/>
              </a:solidFill>
              <a:latin typeface="Times New Roman"/>
              <a:ea typeface="Times New Roman"/>
              <a:cs typeface="Times New Roman"/>
              <a:sym typeface="Times New Roman"/>
            </a:endParaRPr>
          </a:p>
        </p:txBody>
      </p:sp>
      <p:grpSp>
        <p:nvGrpSpPr>
          <p:cNvPr id="91" name="Google Shape;91;p1"/>
          <p:cNvGrpSpPr/>
          <p:nvPr/>
        </p:nvGrpSpPr>
        <p:grpSpPr>
          <a:xfrm>
            <a:off x="16467343" y="3876924"/>
            <a:ext cx="3086100" cy="2352325"/>
            <a:chOff x="0" y="-47625"/>
            <a:chExt cx="812800" cy="619542"/>
          </a:xfrm>
        </p:grpSpPr>
        <p:sp>
          <p:nvSpPr>
            <p:cNvPr id="92" name="Google Shape;92;p1"/>
            <p:cNvSpPr/>
            <p:nvPr/>
          </p:nvSpPr>
          <p:spPr>
            <a:xfrm>
              <a:off x="0" y="0"/>
              <a:ext cx="812800" cy="571917"/>
            </a:xfrm>
            <a:custGeom>
              <a:rect b="b" l="l" r="r" t="t"/>
              <a:pathLst>
                <a:path extrusionOk="0"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93" name="Google Shape;93;p1"/>
            <p:cNvSpPr txBox="1"/>
            <p:nvPr/>
          </p:nvSpPr>
          <p:spPr>
            <a:xfrm>
              <a:off x="0" y="-47625"/>
              <a:ext cx="812800" cy="61954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94" name="Google Shape;94;p1"/>
          <p:cNvGrpSpPr/>
          <p:nvPr/>
        </p:nvGrpSpPr>
        <p:grpSpPr>
          <a:xfrm>
            <a:off x="0" y="-1"/>
            <a:ext cx="18288000" cy="1025922"/>
            <a:chOff x="0" y="-1"/>
            <a:chExt cx="18288000" cy="1025922"/>
          </a:xfrm>
        </p:grpSpPr>
        <p:sp>
          <p:nvSpPr>
            <p:cNvPr id="95" name="Google Shape;95;p1"/>
            <p:cNvSpPr/>
            <p:nvPr/>
          </p:nvSpPr>
          <p:spPr>
            <a:xfrm>
              <a:off x="0" y="-1"/>
              <a:ext cx="18288000" cy="816057"/>
            </a:xfrm>
            <a:prstGeom prst="rect">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p1"/>
            <p:cNvSpPr/>
            <p:nvPr/>
          </p:nvSpPr>
          <p:spPr>
            <a:xfrm>
              <a:off x="297029" y="35881"/>
              <a:ext cx="740664" cy="744292"/>
            </a:xfrm>
            <a:custGeom>
              <a:rect b="b" l="l" r="r" t="t"/>
              <a:pathLst>
                <a:path extrusionOk="0" h="1720511" w="2127371">
                  <a:moveTo>
                    <a:pt x="0" y="0"/>
                  </a:moveTo>
                  <a:lnTo>
                    <a:pt x="2127371" y="0"/>
                  </a:lnTo>
                  <a:lnTo>
                    <a:pt x="2127371" y="1720511"/>
                  </a:lnTo>
                  <a:lnTo>
                    <a:pt x="0" y="17205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1"/>
            <p:cNvSpPr txBox="1"/>
            <p:nvPr/>
          </p:nvSpPr>
          <p:spPr>
            <a:xfrm>
              <a:off x="681011" y="-1"/>
              <a:ext cx="7866641" cy="1025922"/>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Đại Học Quốc Gia Thành Phố Hồ Chí Minh</a:t>
              </a:r>
              <a:endParaRPr/>
            </a:p>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Trường Đại Học Công Nghệ Thông Tin VNUHCM - UIT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14:dur="100">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par>
                                <p:cTn fill="hold" nodeType="withEffect" presetClass="entr" presetID="10" presetSubtype="0">
                                  <p:stCondLst>
                                    <p:cond delay="50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par>
                                <p:cTn fill="hold" nodeType="withEffect" presetClass="entr" presetID="10" presetSubtype="0">
                                  <p:stCondLst>
                                    <p:cond delay="100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par>
                                <p:cTn fill="hold" nodeType="withEffect" presetClass="entr" presetID="10" presetSubtype="0">
                                  <p:stCondLst>
                                    <p:cond delay="150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103" name="Google Shape;103;p2"/>
          <p:cNvGrpSpPr/>
          <p:nvPr/>
        </p:nvGrpSpPr>
        <p:grpSpPr>
          <a:xfrm>
            <a:off x="1291088" y="2140843"/>
            <a:ext cx="3562601" cy="3203087"/>
            <a:chOff x="0" y="-41448"/>
            <a:chExt cx="4750135" cy="4270783"/>
          </a:xfrm>
        </p:grpSpPr>
        <p:sp>
          <p:nvSpPr>
            <p:cNvPr id="104" name="Google Shape;104;p2"/>
            <p:cNvSpPr/>
            <p:nvPr/>
          </p:nvSpPr>
          <p:spPr>
            <a:xfrm>
              <a:off x="950297" y="-41448"/>
              <a:ext cx="2849546" cy="284913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4">
                <a:alphaModFix/>
              </a:blip>
              <a:stretch>
                <a:fillRect b="-2" l="0" r="0" t="-3"/>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05" name="Google Shape;105;p2"/>
            <p:cNvSpPr txBox="1"/>
            <p:nvPr/>
          </p:nvSpPr>
          <p:spPr>
            <a:xfrm>
              <a:off x="0" y="2998228"/>
              <a:ext cx="4750135" cy="123110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Nhóm trưởng</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25410291</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Đinh Xuân Sâm</a:t>
              </a:r>
              <a:endParaRPr b="0" i="0" sz="1400" u="none" cap="none" strike="noStrike">
                <a:solidFill>
                  <a:srgbClr val="000000"/>
                </a:solidFill>
                <a:latin typeface="Times New Roman"/>
                <a:ea typeface="Times New Roman"/>
                <a:cs typeface="Times New Roman"/>
                <a:sym typeface="Times New Roman"/>
              </a:endParaRPr>
            </a:p>
          </p:txBody>
        </p:sp>
      </p:grpSp>
      <p:grpSp>
        <p:nvGrpSpPr>
          <p:cNvPr id="106" name="Google Shape;106;p2"/>
          <p:cNvGrpSpPr/>
          <p:nvPr/>
        </p:nvGrpSpPr>
        <p:grpSpPr>
          <a:xfrm>
            <a:off x="6116800" y="2140975"/>
            <a:ext cx="2679297" cy="3159393"/>
            <a:chOff x="-141062" y="-3089028"/>
            <a:chExt cx="5984580" cy="7056941"/>
          </a:xfrm>
        </p:grpSpPr>
        <p:sp>
          <p:nvSpPr>
            <p:cNvPr id="107" name="Google Shape;107;p2"/>
            <p:cNvSpPr/>
            <p:nvPr/>
          </p:nvSpPr>
          <p:spPr>
            <a:xfrm>
              <a:off x="-141062" y="-3089028"/>
              <a:ext cx="5984580" cy="5673080"/>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5">
                <a:alphaModFix/>
              </a:blip>
              <a:stretch>
                <a:fillRect b="-16670" l="0" r="0" t="-16670"/>
              </a:stretch>
            </a:blipFill>
            <a:ln>
              <a:noFill/>
            </a:ln>
          </p:spPr>
          <p:txBody>
            <a:bodyPr anchorCtr="0" anchor="ctr" bIns="54575" lIns="54575" spcFirstLastPara="1" rIns="54575" wrap="square" tIns="54575">
              <a:noAutofit/>
            </a:bodyPr>
            <a:lstStyle/>
            <a:p>
              <a:pPr indent="0" lvl="0" marL="0" marR="0" rtl="0" algn="l">
                <a:lnSpc>
                  <a:spcPct val="100000"/>
                </a:lnSpc>
                <a:spcBef>
                  <a:spcPts val="0"/>
                </a:spcBef>
                <a:spcAft>
                  <a:spcPts val="0"/>
                </a:spcAft>
                <a:buClr>
                  <a:srgbClr val="000000"/>
                </a:buClr>
                <a:buSzPts val="836"/>
                <a:buFont typeface="Arial"/>
                <a:buNone/>
              </a:pPr>
              <a:r>
                <a:t/>
              </a:r>
              <a:endParaRPr b="0" i="0" sz="835" u="none" cap="none" strike="noStrike">
                <a:solidFill>
                  <a:srgbClr val="000000"/>
                </a:solidFill>
                <a:latin typeface="Times New Roman"/>
                <a:ea typeface="Times New Roman"/>
                <a:cs typeface="Times New Roman"/>
                <a:sym typeface="Times New Roman"/>
              </a:endParaRPr>
            </a:p>
          </p:txBody>
        </p:sp>
        <p:sp>
          <p:nvSpPr>
            <p:cNvPr id="108" name="Google Shape;108;p2"/>
            <p:cNvSpPr txBox="1"/>
            <p:nvPr/>
          </p:nvSpPr>
          <p:spPr>
            <a:xfrm>
              <a:off x="-7" y="2736413"/>
              <a:ext cx="56832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94"/>
                <a:buFont typeface="Arial"/>
                <a:buNone/>
              </a:pPr>
              <a:r>
                <a:rPr b="0" i="0" lang="en-US" sz="1193" u="none" cap="none" strike="noStrike">
                  <a:solidFill>
                    <a:srgbClr val="303642"/>
                  </a:solidFill>
                  <a:latin typeface="Times New Roman"/>
                  <a:ea typeface="Times New Roman"/>
                  <a:cs typeface="Times New Roman"/>
                  <a:sym typeface="Times New Roman"/>
                </a:rPr>
                <a:t>Nhóm phó</a:t>
              </a:r>
              <a:endParaRPr b="0" i="0" sz="835"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94"/>
                <a:buFont typeface="Arial"/>
                <a:buNone/>
              </a:pPr>
              <a:r>
                <a:rPr b="0" i="0" lang="en-US" sz="1193" u="none" cap="none" strike="noStrike">
                  <a:solidFill>
                    <a:srgbClr val="303642"/>
                  </a:solidFill>
                  <a:latin typeface="Times New Roman"/>
                  <a:ea typeface="Times New Roman"/>
                  <a:cs typeface="Times New Roman"/>
                  <a:sym typeface="Times New Roman"/>
                </a:rPr>
                <a:t>MSSV: 25410240</a:t>
              </a:r>
              <a:endParaRPr b="0" i="0" sz="835"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194"/>
                <a:buFont typeface="Arial"/>
                <a:buNone/>
              </a:pPr>
              <a:r>
                <a:rPr b="0" i="0" lang="en-US" sz="1193" u="none" cap="none" strike="noStrike">
                  <a:solidFill>
                    <a:srgbClr val="303642"/>
                  </a:solidFill>
                  <a:latin typeface="Times New Roman"/>
                  <a:ea typeface="Times New Roman"/>
                  <a:cs typeface="Times New Roman"/>
                  <a:sym typeface="Times New Roman"/>
                </a:rPr>
                <a:t>Họ tên SV: Nguyễn Tạ Quí Lan</a:t>
              </a:r>
              <a:endParaRPr b="0" i="0" sz="835" u="none" cap="none" strike="noStrike">
                <a:solidFill>
                  <a:srgbClr val="000000"/>
                </a:solidFill>
                <a:latin typeface="Times New Roman"/>
                <a:ea typeface="Times New Roman"/>
                <a:cs typeface="Times New Roman"/>
                <a:sym typeface="Times New Roman"/>
              </a:endParaRPr>
            </a:p>
          </p:txBody>
        </p:sp>
      </p:grpSp>
      <p:grpSp>
        <p:nvGrpSpPr>
          <p:cNvPr id="109" name="Google Shape;109;p2"/>
          <p:cNvGrpSpPr/>
          <p:nvPr/>
        </p:nvGrpSpPr>
        <p:grpSpPr>
          <a:xfrm>
            <a:off x="9647094" y="2128831"/>
            <a:ext cx="3562601" cy="3071010"/>
            <a:chOff x="0" y="-40765"/>
            <a:chExt cx="4750135" cy="4094679"/>
          </a:xfrm>
        </p:grpSpPr>
        <p:sp>
          <p:nvSpPr>
            <p:cNvPr id="110" name="Google Shape;110;p2"/>
            <p:cNvSpPr/>
            <p:nvPr/>
          </p:nvSpPr>
          <p:spPr>
            <a:xfrm>
              <a:off x="844067" y="-40765"/>
              <a:ext cx="2802578" cy="280217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6">
                <a:alphaModFix/>
              </a:blip>
              <a:stretch>
                <a:fillRect b="-212" l="0" r="0" t="-213"/>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1" name="Google Shape;111;p2"/>
            <p:cNvSpPr txBox="1"/>
            <p:nvPr/>
          </p:nvSpPr>
          <p:spPr>
            <a:xfrm>
              <a:off x="0" y="3233177"/>
              <a:ext cx="4750135"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25410171</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Lê Thị Tú Anh</a:t>
              </a:r>
              <a:endParaRPr b="0" i="0" sz="1400" u="none" cap="none" strike="noStrike">
                <a:solidFill>
                  <a:srgbClr val="000000"/>
                </a:solidFill>
                <a:latin typeface="Times New Roman"/>
                <a:ea typeface="Times New Roman"/>
                <a:cs typeface="Times New Roman"/>
                <a:sym typeface="Times New Roman"/>
              </a:endParaRPr>
            </a:p>
          </p:txBody>
        </p:sp>
      </p:grpSp>
      <p:grpSp>
        <p:nvGrpSpPr>
          <p:cNvPr id="112" name="Google Shape;112;p2"/>
          <p:cNvGrpSpPr/>
          <p:nvPr/>
        </p:nvGrpSpPr>
        <p:grpSpPr>
          <a:xfrm>
            <a:off x="13668266" y="2141030"/>
            <a:ext cx="3562601" cy="3058812"/>
            <a:chOff x="0" y="-41198"/>
            <a:chExt cx="4750135" cy="4078414"/>
          </a:xfrm>
        </p:grpSpPr>
        <p:sp>
          <p:nvSpPr>
            <p:cNvPr id="113" name="Google Shape;113;p2"/>
            <p:cNvSpPr/>
            <p:nvPr/>
          </p:nvSpPr>
          <p:spPr>
            <a:xfrm>
              <a:off x="958897" y="-41198"/>
              <a:ext cx="2832344" cy="2831933"/>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7">
                <a:alphaModFix/>
              </a:blip>
              <a:stretch>
                <a:fillRect b="0" l="-2807" r="-2808"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4" name="Google Shape;114;p2"/>
            <p:cNvSpPr txBox="1"/>
            <p:nvPr/>
          </p:nvSpPr>
          <p:spPr>
            <a:xfrm>
              <a:off x="0" y="3216479"/>
              <a:ext cx="4750135"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25410177</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Đoàn Phú Cần</a:t>
              </a:r>
              <a:endParaRPr b="0" i="0" sz="1400" u="none" cap="none" strike="noStrike">
                <a:solidFill>
                  <a:srgbClr val="000000"/>
                </a:solidFill>
                <a:latin typeface="Times New Roman"/>
                <a:ea typeface="Times New Roman"/>
                <a:cs typeface="Times New Roman"/>
                <a:sym typeface="Times New Roman"/>
              </a:endParaRPr>
            </a:p>
          </p:txBody>
        </p:sp>
      </p:grpSp>
      <p:grpSp>
        <p:nvGrpSpPr>
          <p:cNvPr id="115" name="Google Shape;115;p2"/>
          <p:cNvGrpSpPr/>
          <p:nvPr/>
        </p:nvGrpSpPr>
        <p:grpSpPr>
          <a:xfrm>
            <a:off x="1582725" y="5490875"/>
            <a:ext cx="2979360" cy="3519517"/>
            <a:chOff x="150892" y="-2269247"/>
            <a:chExt cx="4832700" cy="6094402"/>
          </a:xfrm>
        </p:grpSpPr>
        <p:sp>
          <p:nvSpPr>
            <p:cNvPr id="116" name="Google Shape;116;p2"/>
            <p:cNvSpPr/>
            <p:nvPr/>
          </p:nvSpPr>
          <p:spPr>
            <a:xfrm>
              <a:off x="301136" y="-2269247"/>
              <a:ext cx="4382152" cy="4594050"/>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8">
                <a:alphaModFix/>
              </a:blip>
              <a:stretch>
                <a:fillRect b="-92" l="0" r="0" t="-94"/>
              </a:stretch>
            </a:blipFill>
            <a:ln>
              <a:noFill/>
            </a:ln>
          </p:spPr>
          <p:txBody>
            <a:bodyPr anchorCtr="0" anchor="ctr" bIns="70400" lIns="70400" spcFirstLastPara="1" rIns="70400" wrap="square" tIns="70400">
              <a:noAutofit/>
            </a:bodyPr>
            <a:lstStyle/>
            <a:p>
              <a:pPr indent="0" lvl="0" marL="0" marR="0" rtl="0" algn="l">
                <a:lnSpc>
                  <a:spcPct val="100000"/>
                </a:lnSpc>
                <a:spcBef>
                  <a:spcPts val="0"/>
                </a:spcBef>
                <a:spcAft>
                  <a:spcPts val="0"/>
                </a:spcAft>
                <a:buClr>
                  <a:srgbClr val="000000"/>
                </a:buClr>
                <a:buSzPts val="1078"/>
                <a:buFont typeface="Arial"/>
                <a:buNone/>
              </a:pPr>
              <a:r>
                <a:t/>
              </a:r>
              <a:endParaRPr b="0" i="0" sz="1078" u="none" cap="none" strike="noStrike">
                <a:solidFill>
                  <a:srgbClr val="000000"/>
                </a:solidFill>
                <a:latin typeface="Times New Roman"/>
                <a:ea typeface="Times New Roman"/>
                <a:cs typeface="Times New Roman"/>
                <a:sym typeface="Times New Roman"/>
              </a:endParaRPr>
            </a:p>
          </p:txBody>
        </p:sp>
        <p:sp>
          <p:nvSpPr>
            <p:cNvPr id="117" name="Google Shape;117;p2"/>
            <p:cNvSpPr txBox="1"/>
            <p:nvPr/>
          </p:nvSpPr>
          <p:spPr>
            <a:xfrm>
              <a:off x="150892" y="3004355"/>
              <a:ext cx="4832700" cy="82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40"/>
                <a:buFont typeface="Arial"/>
                <a:buNone/>
              </a:pPr>
              <a:r>
                <a:rPr b="0" i="0" lang="en-US" sz="1540" u="none" cap="none" strike="noStrike">
                  <a:solidFill>
                    <a:srgbClr val="303642"/>
                  </a:solidFill>
                  <a:latin typeface="Times New Roman"/>
                  <a:ea typeface="Times New Roman"/>
                  <a:cs typeface="Times New Roman"/>
                  <a:sym typeface="Times New Roman"/>
                </a:rPr>
                <a:t>MSSV: 25410179</a:t>
              </a:r>
              <a:endParaRPr b="0" i="0" sz="1078"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540"/>
                <a:buFont typeface="Arial"/>
                <a:buNone/>
              </a:pPr>
              <a:r>
                <a:rPr b="0" i="0" lang="en-US" sz="1540" u="none" cap="none" strike="noStrike">
                  <a:solidFill>
                    <a:srgbClr val="303642"/>
                  </a:solidFill>
                  <a:latin typeface="Times New Roman"/>
                  <a:ea typeface="Times New Roman"/>
                  <a:cs typeface="Times New Roman"/>
                  <a:sym typeface="Times New Roman"/>
                </a:rPr>
                <a:t>Họ tên SV: Giang Hải Chương</a:t>
              </a:r>
              <a:endParaRPr b="0" i="0" sz="1078" u="none" cap="none" strike="noStrike">
                <a:solidFill>
                  <a:srgbClr val="000000"/>
                </a:solidFill>
                <a:latin typeface="Times New Roman"/>
                <a:ea typeface="Times New Roman"/>
                <a:cs typeface="Times New Roman"/>
                <a:sym typeface="Times New Roman"/>
              </a:endParaRPr>
            </a:p>
          </p:txBody>
        </p:sp>
      </p:grpSp>
      <p:grpSp>
        <p:nvGrpSpPr>
          <p:cNvPr id="118" name="Google Shape;118;p2"/>
          <p:cNvGrpSpPr/>
          <p:nvPr/>
        </p:nvGrpSpPr>
        <p:grpSpPr>
          <a:xfrm>
            <a:off x="5354232" y="5978083"/>
            <a:ext cx="3947399" cy="2899905"/>
            <a:chOff x="0" y="-41448"/>
            <a:chExt cx="5263199" cy="3866540"/>
          </a:xfrm>
        </p:grpSpPr>
        <p:sp>
          <p:nvSpPr>
            <p:cNvPr id="119" name="Google Shape;119;p2"/>
            <p:cNvSpPr/>
            <p:nvPr/>
          </p:nvSpPr>
          <p:spPr>
            <a:xfrm>
              <a:off x="1174278" y="-41448"/>
              <a:ext cx="2849546" cy="284913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9">
                <a:alphaModFix/>
              </a:blip>
              <a:stretch>
                <a:fillRect b="-2" l="0" r="0" t="-3"/>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0" name="Google Shape;120;p2"/>
            <p:cNvSpPr txBox="1"/>
            <p:nvPr/>
          </p:nvSpPr>
          <p:spPr>
            <a:xfrm>
              <a:off x="0" y="3004355"/>
              <a:ext cx="5263199"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25410183</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Nguyễn Đào Anh Đạt</a:t>
              </a:r>
              <a:endParaRPr b="0" i="0" sz="1400" u="none" cap="none" strike="noStrike">
                <a:solidFill>
                  <a:srgbClr val="000000"/>
                </a:solidFill>
                <a:latin typeface="Times New Roman"/>
                <a:ea typeface="Times New Roman"/>
                <a:cs typeface="Times New Roman"/>
                <a:sym typeface="Times New Roman"/>
              </a:endParaRPr>
            </a:p>
          </p:txBody>
        </p:sp>
      </p:grpSp>
      <p:grpSp>
        <p:nvGrpSpPr>
          <p:cNvPr id="121" name="Google Shape;121;p2"/>
          <p:cNvGrpSpPr/>
          <p:nvPr/>
        </p:nvGrpSpPr>
        <p:grpSpPr>
          <a:xfrm>
            <a:off x="9692982" y="5978083"/>
            <a:ext cx="3562601" cy="2923185"/>
            <a:chOff x="0" y="-41448"/>
            <a:chExt cx="4750135" cy="3897580"/>
          </a:xfrm>
        </p:grpSpPr>
        <p:sp>
          <p:nvSpPr>
            <p:cNvPr id="122" name="Google Shape;122;p2"/>
            <p:cNvSpPr/>
            <p:nvPr/>
          </p:nvSpPr>
          <p:spPr>
            <a:xfrm>
              <a:off x="888240" y="-41448"/>
              <a:ext cx="2849546" cy="284913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10">
                <a:alphaModFix/>
              </a:blip>
              <a:stretch>
                <a:fillRect b="-142" l="0" r="0" t="-142"/>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3" name="Google Shape;123;p2"/>
            <p:cNvSpPr txBox="1"/>
            <p:nvPr/>
          </p:nvSpPr>
          <p:spPr>
            <a:xfrm>
              <a:off x="0" y="3035395"/>
              <a:ext cx="4750135"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25410193</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Nguyễn Minh Duy</a:t>
              </a:r>
              <a:endParaRPr b="0" i="0" sz="1400" u="none" cap="none" strike="noStrike">
                <a:solidFill>
                  <a:srgbClr val="000000"/>
                </a:solidFill>
                <a:latin typeface="Times New Roman"/>
                <a:ea typeface="Times New Roman"/>
                <a:cs typeface="Times New Roman"/>
                <a:sym typeface="Times New Roman"/>
              </a:endParaRPr>
            </a:p>
          </p:txBody>
        </p:sp>
      </p:grpSp>
      <p:grpSp>
        <p:nvGrpSpPr>
          <p:cNvPr id="124" name="Google Shape;124;p2"/>
          <p:cNvGrpSpPr/>
          <p:nvPr/>
        </p:nvGrpSpPr>
        <p:grpSpPr>
          <a:xfrm>
            <a:off x="13696699" y="5978083"/>
            <a:ext cx="3562601" cy="2923185"/>
            <a:chOff x="13696699" y="5978083"/>
            <a:chExt cx="3562601" cy="2923185"/>
          </a:xfrm>
        </p:grpSpPr>
        <p:sp>
          <p:nvSpPr>
            <p:cNvPr id="125" name="Google Shape;125;p2"/>
            <p:cNvSpPr/>
            <p:nvPr/>
          </p:nvSpPr>
          <p:spPr>
            <a:xfrm>
              <a:off x="14419260" y="5978083"/>
              <a:ext cx="2137159" cy="2136848"/>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11">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6" name="Google Shape;126;p2"/>
            <p:cNvSpPr txBox="1"/>
            <p:nvPr/>
          </p:nvSpPr>
          <p:spPr>
            <a:xfrm>
              <a:off x="13696699" y="8285715"/>
              <a:ext cx="3562601"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25410204</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Trương Xuân Hậu</a:t>
              </a:r>
              <a:endParaRPr b="0" i="0" sz="1400" u="none" cap="none" strike="noStrike">
                <a:solidFill>
                  <a:srgbClr val="000000"/>
                </a:solidFill>
                <a:latin typeface="Times New Roman"/>
                <a:ea typeface="Times New Roman"/>
                <a:cs typeface="Times New Roman"/>
                <a:sym typeface="Times New Roman"/>
              </a:endParaRPr>
            </a:p>
          </p:txBody>
        </p:sp>
      </p:grpSp>
      <p:grpSp>
        <p:nvGrpSpPr>
          <p:cNvPr id="127" name="Google Shape;127;p2"/>
          <p:cNvGrpSpPr/>
          <p:nvPr/>
        </p:nvGrpSpPr>
        <p:grpSpPr>
          <a:xfrm>
            <a:off x="4946454" y="1105228"/>
            <a:ext cx="8145827" cy="860121"/>
            <a:chOff x="4981897" y="407788"/>
            <a:chExt cx="8145827" cy="860121"/>
          </a:xfrm>
        </p:grpSpPr>
        <p:sp>
          <p:nvSpPr>
            <p:cNvPr id="128" name="Google Shape;128;p2"/>
            <p:cNvSpPr txBox="1"/>
            <p:nvPr/>
          </p:nvSpPr>
          <p:spPr>
            <a:xfrm>
              <a:off x="5676618" y="407788"/>
              <a:ext cx="6756386"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4AAD"/>
                  </a:solidFill>
                  <a:latin typeface="Times New Roman"/>
                  <a:ea typeface="Times New Roman"/>
                  <a:cs typeface="Times New Roman"/>
                  <a:sym typeface="Times New Roman"/>
                </a:rPr>
                <a:t>THÀNH VIÊN</a:t>
              </a:r>
              <a:endParaRPr b="0" i="0" sz="1400" u="none" cap="none" strike="noStrike">
                <a:solidFill>
                  <a:srgbClr val="000000"/>
                </a:solidFill>
                <a:latin typeface="Times New Roman"/>
                <a:ea typeface="Times New Roman"/>
                <a:cs typeface="Times New Roman"/>
                <a:sym typeface="Times New Roman"/>
              </a:endParaRPr>
            </a:p>
          </p:txBody>
        </p:sp>
        <p:sp>
          <p:nvSpPr>
            <p:cNvPr id="129" name="Google Shape;129;p2"/>
            <p:cNvSpPr txBox="1"/>
            <p:nvPr/>
          </p:nvSpPr>
          <p:spPr>
            <a:xfrm>
              <a:off x="4981897" y="944744"/>
              <a:ext cx="8145827" cy="3231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303642"/>
                  </a:solidFill>
                  <a:latin typeface="Times New Roman"/>
                  <a:ea typeface="Times New Roman"/>
                  <a:cs typeface="Times New Roman"/>
                  <a:sym typeface="Times New Roman"/>
                </a:rPr>
                <a:t>Số lượng: 16 sinh viên</a:t>
              </a:r>
              <a:endParaRPr b="0" i="0" sz="2100" u="none" cap="none" strike="noStrike">
                <a:solidFill>
                  <a:srgbClr val="303642"/>
                </a:solidFill>
                <a:latin typeface="Times New Roman"/>
                <a:ea typeface="Times New Roman"/>
                <a:cs typeface="Times New Roman"/>
                <a:sym typeface="Times New Roman"/>
              </a:endParaRPr>
            </a:p>
          </p:txBody>
        </p:sp>
      </p:grpSp>
      <p:sp>
        <p:nvSpPr>
          <p:cNvPr id="130" name="Google Shape;130;p2"/>
          <p:cNvSpPr/>
          <p:nvPr/>
        </p:nvSpPr>
        <p:spPr>
          <a:xfrm>
            <a:off x="-1371600" y="-642018"/>
            <a:ext cx="3139772" cy="2770849"/>
          </a:xfrm>
          <a:custGeom>
            <a:rect b="b" l="l" r="r" t="t"/>
            <a:pathLst>
              <a:path extrusionOk="0" h="2770849" w="3139772">
                <a:moveTo>
                  <a:pt x="0" y="0"/>
                </a:moveTo>
                <a:lnTo>
                  <a:pt x="3139772" y="0"/>
                </a:lnTo>
                <a:lnTo>
                  <a:pt x="3139772" y="2770849"/>
                </a:lnTo>
                <a:lnTo>
                  <a:pt x="0" y="2770849"/>
                </a:lnTo>
                <a:lnTo>
                  <a:pt x="0" y="0"/>
                </a:lnTo>
                <a:close/>
              </a:path>
            </a:pathLst>
          </a:custGeom>
          <a:blipFill rotWithShape="1">
            <a:blip r:embed="rId12">
              <a:alphaModFix/>
            </a:blip>
            <a:stretch>
              <a:fillRect b="0" l="0" r="0" t="0"/>
            </a:stretch>
          </a:blipFill>
          <a:ln>
            <a:noFill/>
          </a:ln>
        </p:spPr>
      </p:sp>
      <p:sp>
        <p:nvSpPr>
          <p:cNvPr id="131" name="Google Shape;131;p2">
            <a:hlinkClick action="ppaction://hlinkshowjump?jump=previousslide"/>
          </p:cNvPr>
          <p:cNvSpPr/>
          <p:nvPr/>
        </p:nvSpPr>
        <p:spPr>
          <a:xfrm>
            <a:off x="297029" y="900943"/>
            <a:ext cx="533400" cy="381000"/>
          </a:xfrm>
          <a:custGeom>
            <a:rect b="b" l="l" r="r" t="t"/>
            <a:pathLst>
              <a:path extrusionOk="0" h="120000" w="120000">
                <a:moveTo>
                  <a:pt x="0" y="0"/>
                </a:moveTo>
                <a:lnTo>
                  <a:pt x="120000" y="0"/>
                </a:lnTo>
                <a:lnTo>
                  <a:pt x="120000" y="120000"/>
                </a:lnTo>
                <a:lnTo>
                  <a:pt x="0" y="120000"/>
                </a:lnTo>
                <a:close/>
                <a:moveTo>
                  <a:pt x="27857" y="60000"/>
                </a:moveTo>
                <a:lnTo>
                  <a:pt x="92143" y="15000"/>
                </a:lnTo>
                <a:lnTo>
                  <a:pt x="92143" y="105000"/>
                </a:lnTo>
                <a:close/>
              </a:path>
              <a:path extrusionOk="0" fill="darken" h="120000" w="120000">
                <a:moveTo>
                  <a:pt x="27857" y="60000"/>
                </a:moveTo>
                <a:lnTo>
                  <a:pt x="92143" y="15000"/>
                </a:lnTo>
                <a:lnTo>
                  <a:pt x="92143" y="105000"/>
                </a:lnTo>
                <a:close/>
              </a:path>
              <a:path extrusionOk="0" fill="none" h="120000" w="120000">
                <a:moveTo>
                  <a:pt x="27857" y="60000"/>
                </a:moveTo>
                <a:lnTo>
                  <a:pt x="92143" y="15000"/>
                </a:lnTo>
                <a:lnTo>
                  <a:pt x="92143" y="105000"/>
                </a:lnTo>
                <a:close/>
              </a:path>
              <a:path extrusionOk="0" fill="none" h="120000" w="120000">
                <a:moveTo>
                  <a:pt x="0" y="0"/>
                </a:moveTo>
                <a:lnTo>
                  <a:pt x="120000" y="0"/>
                </a:lnTo>
                <a:lnTo>
                  <a:pt x="120000" y="120000"/>
                </a:lnTo>
                <a:lnTo>
                  <a:pt x="0" y="120000"/>
                </a:lnTo>
                <a:close/>
              </a:path>
            </a:pathLst>
          </a:cu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grpSp>
        <p:nvGrpSpPr>
          <p:cNvPr id="132" name="Google Shape;132;p2"/>
          <p:cNvGrpSpPr/>
          <p:nvPr/>
        </p:nvGrpSpPr>
        <p:grpSpPr>
          <a:xfrm>
            <a:off x="0" y="-1"/>
            <a:ext cx="18288000" cy="1025922"/>
            <a:chOff x="0" y="-1"/>
            <a:chExt cx="18288000" cy="1025922"/>
          </a:xfrm>
        </p:grpSpPr>
        <p:sp>
          <p:nvSpPr>
            <p:cNvPr id="133" name="Google Shape;133;p2"/>
            <p:cNvSpPr/>
            <p:nvPr/>
          </p:nvSpPr>
          <p:spPr>
            <a:xfrm>
              <a:off x="0" y="-1"/>
              <a:ext cx="18288000" cy="816057"/>
            </a:xfrm>
            <a:prstGeom prst="rect">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2"/>
            <p:cNvSpPr/>
            <p:nvPr/>
          </p:nvSpPr>
          <p:spPr>
            <a:xfrm>
              <a:off x="297029" y="35881"/>
              <a:ext cx="740664" cy="744292"/>
            </a:xfrm>
            <a:custGeom>
              <a:rect b="b" l="l" r="r" t="t"/>
              <a:pathLst>
                <a:path extrusionOk="0" h="1720511" w="2127371">
                  <a:moveTo>
                    <a:pt x="0" y="0"/>
                  </a:moveTo>
                  <a:lnTo>
                    <a:pt x="2127371" y="0"/>
                  </a:lnTo>
                  <a:lnTo>
                    <a:pt x="2127371" y="1720511"/>
                  </a:lnTo>
                  <a:lnTo>
                    <a:pt x="0" y="1720511"/>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 name="Google Shape;135;p2"/>
            <p:cNvSpPr txBox="1"/>
            <p:nvPr/>
          </p:nvSpPr>
          <p:spPr>
            <a:xfrm>
              <a:off x="681011" y="-1"/>
              <a:ext cx="7866641" cy="1025922"/>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Đại Học Quốc Gia Thành Phố Hồ Chí Minh</a:t>
              </a:r>
              <a:endParaRPr/>
            </a:p>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Trường Đại Học Công Nghệ Thông Tin VNUHCM - UIT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141" name="Google Shape;141;p3"/>
          <p:cNvGrpSpPr/>
          <p:nvPr/>
        </p:nvGrpSpPr>
        <p:grpSpPr>
          <a:xfrm>
            <a:off x="1580283" y="2169418"/>
            <a:ext cx="3562601" cy="2895311"/>
            <a:chOff x="0" y="-41448"/>
            <a:chExt cx="4750135" cy="3860415"/>
          </a:xfrm>
        </p:grpSpPr>
        <p:sp>
          <p:nvSpPr>
            <p:cNvPr id="142" name="Google Shape;142;p3"/>
            <p:cNvSpPr/>
            <p:nvPr/>
          </p:nvSpPr>
          <p:spPr>
            <a:xfrm>
              <a:off x="950297" y="-41448"/>
              <a:ext cx="2849546" cy="284913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4">
                <a:alphaModFix/>
              </a:blip>
              <a:stretch>
                <a:fillRect b="0" l="-333" r="-332"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3" name="Google Shape;143;p3"/>
            <p:cNvSpPr txBox="1"/>
            <p:nvPr/>
          </p:nvSpPr>
          <p:spPr>
            <a:xfrm>
              <a:off x="0" y="2998229"/>
              <a:ext cx="4750135" cy="82073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25410213</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Phan Chí Hiếu</a:t>
              </a:r>
              <a:endParaRPr b="0" i="0" sz="1400" u="none" cap="none" strike="noStrike">
                <a:solidFill>
                  <a:srgbClr val="000000"/>
                </a:solidFill>
                <a:latin typeface="Times New Roman"/>
                <a:ea typeface="Times New Roman"/>
                <a:cs typeface="Times New Roman"/>
                <a:sym typeface="Times New Roman"/>
              </a:endParaRPr>
            </a:p>
          </p:txBody>
        </p:sp>
      </p:grpSp>
      <p:grpSp>
        <p:nvGrpSpPr>
          <p:cNvPr id="144" name="Google Shape;144;p3"/>
          <p:cNvGrpSpPr/>
          <p:nvPr/>
        </p:nvGrpSpPr>
        <p:grpSpPr>
          <a:xfrm>
            <a:off x="5576794" y="2169930"/>
            <a:ext cx="3562601" cy="2894798"/>
            <a:chOff x="0" y="-40765"/>
            <a:chExt cx="4750135" cy="3859731"/>
          </a:xfrm>
        </p:grpSpPr>
        <p:sp>
          <p:nvSpPr>
            <p:cNvPr id="145" name="Google Shape;145;p3"/>
            <p:cNvSpPr/>
            <p:nvPr/>
          </p:nvSpPr>
          <p:spPr>
            <a:xfrm>
              <a:off x="973781" y="-40765"/>
              <a:ext cx="2802578" cy="280217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5">
                <a:alphaModFix/>
              </a:blip>
              <a:stretch>
                <a:fillRect b="0" l="-637" r="-634"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6" name="Google Shape;146;p3"/>
            <p:cNvSpPr txBox="1"/>
            <p:nvPr/>
          </p:nvSpPr>
          <p:spPr>
            <a:xfrm>
              <a:off x="0" y="2998229"/>
              <a:ext cx="4750135"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25410220</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Vũ Huy Hoàng</a:t>
              </a:r>
              <a:endParaRPr b="0" i="0" sz="1400" u="none" cap="none" strike="noStrike">
                <a:solidFill>
                  <a:srgbClr val="000000"/>
                </a:solidFill>
                <a:latin typeface="Times New Roman"/>
                <a:ea typeface="Times New Roman"/>
                <a:cs typeface="Times New Roman"/>
                <a:sym typeface="Times New Roman"/>
              </a:endParaRPr>
            </a:p>
          </p:txBody>
        </p:sp>
      </p:grpSp>
      <p:grpSp>
        <p:nvGrpSpPr>
          <p:cNvPr id="147" name="Google Shape;147;p3"/>
          <p:cNvGrpSpPr/>
          <p:nvPr/>
        </p:nvGrpSpPr>
        <p:grpSpPr>
          <a:xfrm>
            <a:off x="9577545" y="2169930"/>
            <a:ext cx="3562601" cy="3056723"/>
            <a:chOff x="0" y="-40765"/>
            <a:chExt cx="4750135" cy="4075631"/>
          </a:xfrm>
        </p:grpSpPr>
        <p:sp>
          <p:nvSpPr>
            <p:cNvPr id="148" name="Google Shape;148;p3"/>
            <p:cNvSpPr/>
            <p:nvPr/>
          </p:nvSpPr>
          <p:spPr>
            <a:xfrm>
              <a:off x="951191" y="-40765"/>
              <a:ext cx="2802578" cy="280217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6">
                <a:alphaModFix/>
              </a:blip>
              <a:stretch>
                <a:fillRect b="-2" l="0" r="0" t="-3"/>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49" name="Google Shape;149;p3"/>
            <p:cNvSpPr txBox="1"/>
            <p:nvPr/>
          </p:nvSpPr>
          <p:spPr>
            <a:xfrm>
              <a:off x="0" y="3214129"/>
              <a:ext cx="4750135"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25410239</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Phạm Tuấn Kiệt</a:t>
              </a:r>
              <a:endParaRPr b="0" i="0" sz="1400" u="none" cap="none" strike="noStrike">
                <a:solidFill>
                  <a:srgbClr val="000000"/>
                </a:solidFill>
                <a:latin typeface="Times New Roman"/>
                <a:ea typeface="Times New Roman"/>
                <a:cs typeface="Times New Roman"/>
                <a:sym typeface="Times New Roman"/>
              </a:endParaRPr>
            </a:p>
          </p:txBody>
        </p:sp>
      </p:grpSp>
      <p:grpSp>
        <p:nvGrpSpPr>
          <p:cNvPr id="150" name="Google Shape;150;p3"/>
          <p:cNvGrpSpPr/>
          <p:nvPr/>
        </p:nvGrpSpPr>
        <p:grpSpPr>
          <a:xfrm>
            <a:off x="13578296" y="2182129"/>
            <a:ext cx="3700813" cy="3044523"/>
            <a:chOff x="13578296" y="2182129"/>
            <a:chExt cx="3700813" cy="3044523"/>
          </a:xfrm>
        </p:grpSpPr>
        <p:sp>
          <p:nvSpPr>
            <p:cNvPr id="151" name="Google Shape;151;p3"/>
            <p:cNvSpPr/>
            <p:nvPr/>
          </p:nvSpPr>
          <p:spPr>
            <a:xfrm>
              <a:off x="14274421" y="2182129"/>
              <a:ext cx="2124258" cy="2123950"/>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2" name="Google Shape;152;p3"/>
            <p:cNvSpPr txBox="1"/>
            <p:nvPr/>
          </p:nvSpPr>
          <p:spPr>
            <a:xfrm>
              <a:off x="13578296" y="4611099"/>
              <a:ext cx="3700813"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25410244</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Nguyễn Thành Lộc</a:t>
              </a:r>
              <a:endParaRPr b="0" i="0" sz="1400" u="none" cap="none" strike="noStrike">
                <a:solidFill>
                  <a:srgbClr val="000000"/>
                </a:solidFill>
                <a:latin typeface="Times New Roman"/>
                <a:ea typeface="Times New Roman"/>
                <a:cs typeface="Times New Roman"/>
                <a:sym typeface="Times New Roman"/>
              </a:endParaRPr>
            </a:p>
          </p:txBody>
        </p:sp>
      </p:grpSp>
      <p:grpSp>
        <p:nvGrpSpPr>
          <p:cNvPr id="153" name="Google Shape;153;p3"/>
          <p:cNvGrpSpPr/>
          <p:nvPr/>
        </p:nvGrpSpPr>
        <p:grpSpPr>
          <a:xfrm>
            <a:off x="1501310" y="5978083"/>
            <a:ext cx="3562601" cy="2899905"/>
            <a:chOff x="0" y="-41448"/>
            <a:chExt cx="4750135" cy="3866540"/>
          </a:xfrm>
        </p:grpSpPr>
        <p:sp>
          <p:nvSpPr>
            <p:cNvPr id="154" name="Google Shape;154;p3"/>
            <p:cNvSpPr/>
            <p:nvPr/>
          </p:nvSpPr>
          <p:spPr>
            <a:xfrm>
              <a:off x="950297" y="-41448"/>
              <a:ext cx="2849546" cy="284913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8">
                <a:alphaModFix/>
              </a:blip>
              <a:stretch>
                <a:fillRect b="0" l="-174" r="-173"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5" name="Google Shape;155;p3"/>
            <p:cNvSpPr txBox="1"/>
            <p:nvPr/>
          </p:nvSpPr>
          <p:spPr>
            <a:xfrm>
              <a:off x="0" y="3004355"/>
              <a:ext cx="4750135"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25410319</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Đặng Hữu Toàn</a:t>
              </a:r>
              <a:endParaRPr b="0" i="0" sz="1400" u="none" cap="none" strike="noStrike">
                <a:solidFill>
                  <a:srgbClr val="000000"/>
                </a:solidFill>
                <a:latin typeface="Times New Roman"/>
                <a:ea typeface="Times New Roman"/>
                <a:cs typeface="Times New Roman"/>
                <a:sym typeface="Times New Roman"/>
              </a:endParaRPr>
            </a:p>
          </p:txBody>
        </p:sp>
      </p:grpSp>
      <p:grpSp>
        <p:nvGrpSpPr>
          <p:cNvPr id="156" name="Google Shape;156;p3"/>
          <p:cNvGrpSpPr/>
          <p:nvPr/>
        </p:nvGrpSpPr>
        <p:grpSpPr>
          <a:xfrm>
            <a:off x="5380172" y="5978083"/>
            <a:ext cx="3763701" cy="2899905"/>
            <a:chOff x="0" y="-41448"/>
            <a:chExt cx="5018268" cy="3866540"/>
          </a:xfrm>
        </p:grpSpPr>
        <p:sp>
          <p:nvSpPr>
            <p:cNvPr id="157" name="Google Shape;157;p3"/>
            <p:cNvSpPr/>
            <p:nvPr/>
          </p:nvSpPr>
          <p:spPr>
            <a:xfrm>
              <a:off x="1174278" y="-41448"/>
              <a:ext cx="2849546" cy="284913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9">
                <a:alphaModFix/>
              </a:blip>
              <a:stretch>
                <a:fillRect b="0" l="-59" r="-59"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58" name="Google Shape;158;p3"/>
            <p:cNvSpPr txBox="1"/>
            <p:nvPr/>
          </p:nvSpPr>
          <p:spPr>
            <a:xfrm>
              <a:off x="0" y="3004355"/>
              <a:ext cx="5018268"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25410321</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Nguyễn Điền Triết</a:t>
              </a:r>
              <a:endParaRPr b="0" i="0" sz="1400" u="none" cap="none" strike="noStrike">
                <a:solidFill>
                  <a:srgbClr val="000000"/>
                </a:solidFill>
                <a:latin typeface="Times New Roman"/>
                <a:ea typeface="Times New Roman"/>
                <a:cs typeface="Times New Roman"/>
                <a:sym typeface="Times New Roman"/>
              </a:endParaRPr>
            </a:p>
          </p:txBody>
        </p:sp>
      </p:grpSp>
      <p:grpSp>
        <p:nvGrpSpPr>
          <p:cNvPr id="159" name="Google Shape;159;p3"/>
          <p:cNvGrpSpPr/>
          <p:nvPr/>
        </p:nvGrpSpPr>
        <p:grpSpPr>
          <a:xfrm>
            <a:off x="9658607" y="5978083"/>
            <a:ext cx="3669758" cy="2923185"/>
            <a:chOff x="0" y="-41448"/>
            <a:chExt cx="4893011" cy="3897580"/>
          </a:xfrm>
        </p:grpSpPr>
        <p:sp>
          <p:nvSpPr>
            <p:cNvPr id="160" name="Google Shape;160;p3"/>
            <p:cNvSpPr/>
            <p:nvPr/>
          </p:nvSpPr>
          <p:spPr>
            <a:xfrm>
              <a:off x="888240" y="-41448"/>
              <a:ext cx="2849546" cy="284913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10">
                <a:alphaModFix/>
              </a:blip>
              <a:stretch>
                <a:fillRect b="0" l="-1348" r="-1348"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61" name="Google Shape;161;p3"/>
            <p:cNvSpPr txBox="1"/>
            <p:nvPr/>
          </p:nvSpPr>
          <p:spPr>
            <a:xfrm>
              <a:off x="0" y="3035395"/>
              <a:ext cx="4893011"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25410325</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Nguyễn Văn Trung</a:t>
              </a:r>
              <a:endParaRPr b="0" i="0" sz="1400" u="none" cap="none" strike="noStrike">
                <a:solidFill>
                  <a:srgbClr val="000000"/>
                </a:solidFill>
                <a:latin typeface="Times New Roman"/>
                <a:ea typeface="Times New Roman"/>
                <a:cs typeface="Times New Roman"/>
                <a:sym typeface="Times New Roman"/>
              </a:endParaRPr>
            </a:p>
          </p:txBody>
        </p:sp>
      </p:grpSp>
      <p:grpSp>
        <p:nvGrpSpPr>
          <p:cNvPr id="162" name="Google Shape;162;p3"/>
          <p:cNvGrpSpPr/>
          <p:nvPr/>
        </p:nvGrpSpPr>
        <p:grpSpPr>
          <a:xfrm>
            <a:off x="13623743" y="5978083"/>
            <a:ext cx="3562601" cy="2923185"/>
            <a:chOff x="0" y="-41448"/>
            <a:chExt cx="4750135" cy="3897580"/>
          </a:xfrm>
        </p:grpSpPr>
        <p:sp>
          <p:nvSpPr>
            <p:cNvPr id="163" name="Google Shape;163;p3"/>
            <p:cNvSpPr/>
            <p:nvPr/>
          </p:nvSpPr>
          <p:spPr>
            <a:xfrm>
              <a:off x="963415" y="-41448"/>
              <a:ext cx="2849546" cy="2849131"/>
            </a:xfrm>
            <a:custGeom>
              <a:rect b="b" l="l" r="r" t="t"/>
              <a:pathLst>
                <a:path extrusionOk="0"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rotWithShape="1">
              <a:blip r:embed="rId11">
                <a:alphaModFix/>
              </a:blip>
              <a:stretch>
                <a:fillRect b="0" l="-358" r="-357"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64" name="Google Shape;164;p3"/>
            <p:cNvSpPr txBox="1"/>
            <p:nvPr/>
          </p:nvSpPr>
          <p:spPr>
            <a:xfrm>
              <a:off x="0" y="3035395"/>
              <a:ext cx="4750135" cy="8207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MSSV: 25410338</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03642"/>
                  </a:solidFill>
                  <a:latin typeface="Times New Roman"/>
                  <a:ea typeface="Times New Roman"/>
                  <a:cs typeface="Times New Roman"/>
                  <a:sym typeface="Times New Roman"/>
                </a:rPr>
                <a:t>Họ tên SV: Lê Anh Vũ</a:t>
              </a:r>
              <a:endParaRPr b="0" i="0" sz="1400" u="none" cap="none" strike="noStrike">
                <a:solidFill>
                  <a:srgbClr val="000000"/>
                </a:solidFill>
                <a:latin typeface="Times New Roman"/>
                <a:ea typeface="Times New Roman"/>
                <a:cs typeface="Times New Roman"/>
                <a:sym typeface="Times New Roman"/>
              </a:endParaRPr>
            </a:p>
          </p:txBody>
        </p:sp>
      </p:grpSp>
      <p:sp>
        <p:nvSpPr>
          <p:cNvPr id="165" name="Google Shape;165;p3"/>
          <p:cNvSpPr/>
          <p:nvPr/>
        </p:nvSpPr>
        <p:spPr>
          <a:xfrm>
            <a:off x="-1371600" y="-642018"/>
            <a:ext cx="3139772" cy="2770849"/>
          </a:xfrm>
          <a:custGeom>
            <a:rect b="b" l="l" r="r" t="t"/>
            <a:pathLst>
              <a:path extrusionOk="0" h="2770849" w="3139772">
                <a:moveTo>
                  <a:pt x="0" y="0"/>
                </a:moveTo>
                <a:lnTo>
                  <a:pt x="3139772" y="0"/>
                </a:lnTo>
                <a:lnTo>
                  <a:pt x="3139772" y="2770849"/>
                </a:lnTo>
                <a:lnTo>
                  <a:pt x="0" y="2770849"/>
                </a:lnTo>
                <a:lnTo>
                  <a:pt x="0" y="0"/>
                </a:lnTo>
                <a:close/>
              </a:path>
            </a:pathLst>
          </a:custGeom>
          <a:blipFill rotWithShape="1">
            <a:blip r:embed="rId12">
              <a:alphaModFix/>
            </a:blip>
            <a:stretch>
              <a:fillRect b="0" l="0" r="0" t="0"/>
            </a:stretch>
          </a:blipFill>
          <a:ln>
            <a:noFill/>
          </a:ln>
        </p:spPr>
      </p:sp>
      <p:sp>
        <p:nvSpPr>
          <p:cNvPr id="166" name="Google Shape;166;p3">
            <a:hlinkClick action="ppaction://hlinkshowjump?jump=previousslide"/>
          </p:cNvPr>
          <p:cNvSpPr/>
          <p:nvPr/>
        </p:nvSpPr>
        <p:spPr>
          <a:xfrm>
            <a:off x="297029" y="915549"/>
            <a:ext cx="533400" cy="381000"/>
          </a:xfrm>
          <a:custGeom>
            <a:rect b="b" l="l" r="r" t="t"/>
            <a:pathLst>
              <a:path extrusionOk="0" h="120000" w="120000">
                <a:moveTo>
                  <a:pt x="0" y="0"/>
                </a:moveTo>
                <a:lnTo>
                  <a:pt x="120000" y="0"/>
                </a:lnTo>
                <a:lnTo>
                  <a:pt x="120000" y="120000"/>
                </a:lnTo>
                <a:lnTo>
                  <a:pt x="0" y="120000"/>
                </a:lnTo>
                <a:close/>
                <a:moveTo>
                  <a:pt x="27857" y="60000"/>
                </a:moveTo>
                <a:lnTo>
                  <a:pt x="92143" y="15000"/>
                </a:lnTo>
                <a:lnTo>
                  <a:pt x="92143" y="105000"/>
                </a:lnTo>
                <a:close/>
              </a:path>
              <a:path extrusionOk="0" fill="darken" h="120000" w="120000">
                <a:moveTo>
                  <a:pt x="27857" y="60000"/>
                </a:moveTo>
                <a:lnTo>
                  <a:pt x="92143" y="15000"/>
                </a:lnTo>
                <a:lnTo>
                  <a:pt x="92143" y="105000"/>
                </a:lnTo>
                <a:close/>
              </a:path>
              <a:path extrusionOk="0" fill="none" h="120000" w="120000">
                <a:moveTo>
                  <a:pt x="27857" y="60000"/>
                </a:moveTo>
                <a:lnTo>
                  <a:pt x="92143" y="15000"/>
                </a:lnTo>
                <a:lnTo>
                  <a:pt x="92143" y="105000"/>
                </a:lnTo>
                <a:close/>
              </a:path>
              <a:path extrusionOk="0" fill="none" h="120000" w="120000">
                <a:moveTo>
                  <a:pt x="0" y="0"/>
                </a:moveTo>
                <a:lnTo>
                  <a:pt x="120000" y="0"/>
                </a:lnTo>
                <a:lnTo>
                  <a:pt x="120000" y="120000"/>
                </a:lnTo>
                <a:lnTo>
                  <a:pt x="0" y="120000"/>
                </a:lnTo>
                <a:close/>
              </a:path>
            </a:pathLst>
          </a:cu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grpSp>
        <p:nvGrpSpPr>
          <p:cNvPr id="167" name="Google Shape;167;p3"/>
          <p:cNvGrpSpPr/>
          <p:nvPr/>
        </p:nvGrpSpPr>
        <p:grpSpPr>
          <a:xfrm>
            <a:off x="4946454" y="1105228"/>
            <a:ext cx="8145827" cy="860121"/>
            <a:chOff x="4981897" y="407788"/>
            <a:chExt cx="8145827" cy="860121"/>
          </a:xfrm>
        </p:grpSpPr>
        <p:sp>
          <p:nvSpPr>
            <p:cNvPr id="168" name="Google Shape;168;p3"/>
            <p:cNvSpPr txBox="1"/>
            <p:nvPr/>
          </p:nvSpPr>
          <p:spPr>
            <a:xfrm>
              <a:off x="5676618" y="407788"/>
              <a:ext cx="6756386"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4AAD"/>
                  </a:solidFill>
                  <a:latin typeface="Times New Roman"/>
                  <a:ea typeface="Times New Roman"/>
                  <a:cs typeface="Times New Roman"/>
                  <a:sym typeface="Times New Roman"/>
                </a:rPr>
                <a:t>THÀNH VIÊN</a:t>
              </a:r>
              <a:endParaRPr b="0" i="0" sz="1400" u="none" cap="none" strike="noStrike">
                <a:solidFill>
                  <a:srgbClr val="000000"/>
                </a:solidFill>
                <a:latin typeface="Times New Roman"/>
                <a:ea typeface="Times New Roman"/>
                <a:cs typeface="Times New Roman"/>
                <a:sym typeface="Times New Roman"/>
              </a:endParaRPr>
            </a:p>
          </p:txBody>
        </p:sp>
        <p:sp>
          <p:nvSpPr>
            <p:cNvPr id="169" name="Google Shape;169;p3"/>
            <p:cNvSpPr txBox="1"/>
            <p:nvPr/>
          </p:nvSpPr>
          <p:spPr>
            <a:xfrm>
              <a:off x="4981897" y="944744"/>
              <a:ext cx="8145827" cy="3231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303642"/>
                  </a:solidFill>
                  <a:latin typeface="Times New Roman"/>
                  <a:ea typeface="Times New Roman"/>
                  <a:cs typeface="Times New Roman"/>
                  <a:sym typeface="Times New Roman"/>
                </a:rPr>
                <a:t>Số lượng: 16 sinh viên</a:t>
              </a:r>
              <a:endParaRPr b="0" i="0" sz="2100" u="none" cap="none" strike="noStrike">
                <a:solidFill>
                  <a:srgbClr val="303642"/>
                </a:solidFill>
                <a:latin typeface="Times New Roman"/>
                <a:ea typeface="Times New Roman"/>
                <a:cs typeface="Times New Roman"/>
                <a:sym typeface="Times New Roman"/>
              </a:endParaRPr>
            </a:p>
          </p:txBody>
        </p:sp>
      </p:grpSp>
      <p:grpSp>
        <p:nvGrpSpPr>
          <p:cNvPr id="170" name="Google Shape;170;p3"/>
          <p:cNvGrpSpPr/>
          <p:nvPr/>
        </p:nvGrpSpPr>
        <p:grpSpPr>
          <a:xfrm>
            <a:off x="0" y="-1"/>
            <a:ext cx="18288000" cy="1025922"/>
            <a:chOff x="0" y="-1"/>
            <a:chExt cx="18288000" cy="1025922"/>
          </a:xfrm>
        </p:grpSpPr>
        <p:sp>
          <p:nvSpPr>
            <p:cNvPr id="171" name="Google Shape;171;p3"/>
            <p:cNvSpPr/>
            <p:nvPr/>
          </p:nvSpPr>
          <p:spPr>
            <a:xfrm>
              <a:off x="0" y="-1"/>
              <a:ext cx="18288000" cy="816057"/>
            </a:xfrm>
            <a:prstGeom prst="rect">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3"/>
            <p:cNvSpPr/>
            <p:nvPr/>
          </p:nvSpPr>
          <p:spPr>
            <a:xfrm>
              <a:off x="297029" y="35881"/>
              <a:ext cx="740664" cy="744292"/>
            </a:xfrm>
            <a:custGeom>
              <a:rect b="b" l="l" r="r" t="t"/>
              <a:pathLst>
                <a:path extrusionOk="0" h="1720511" w="2127371">
                  <a:moveTo>
                    <a:pt x="0" y="0"/>
                  </a:moveTo>
                  <a:lnTo>
                    <a:pt x="2127371" y="0"/>
                  </a:lnTo>
                  <a:lnTo>
                    <a:pt x="2127371" y="1720511"/>
                  </a:lnTo>
                  <a:lnTo>
                    <a:pt x="0" y="1720511"/>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 name="Google Shape;173;p3"/>
            <p:cNvSpPr txBox="1"/>
            <p:nvPr/>
          </p:nvSpPr>
          <p:spPr>
            <a:xfrm>
              <a:off x="681011" y="-1"/>
              <a:ext cx="7866641" cy="1025922"/>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Đại Học Quốc Gia Thành Phố Hồ Chí Minh</a:t>
              </a:r>
              <a:endParaRPr/>
            </a:p>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Trường Đại Học Công Nghệ Thông Tin VNUHCM - UIT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pSp>
        <p:nvGrpSpPr>
          <p:cNvPr id="178" name="Google Shape;178;p4"/>
          <p:cNvGrpSpPr/>
          <p:nvPr/>
        </p:nvGrpSpPr>
        <p:grpSpPr>
          <a:xfrm>
            <a:off x="4981897" y="776285"/>
            <a:ext cx="8145827" cy="937243"/>
            <a:chOff x="4981898" y="540308"/>
            <a:chExt cx="8145827" cy="937243"/>
          </a:xfrm>
        </p:grpSpPr>
        <p:sp>
          <p:nvSpPr>
            <p:cNvPr id="179" name="Google Shape;179;p4"/>
            <p:cNvSpPr txBox="1"/>
            <p:nvPr/>
          </p:nvSpPr>
          <p:spPr>
            <a:xfrm>
              <a:off x="5676618" y="540308"/>
              <a:ext cx="6756386" cy="68942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3200"/>
                <a:buFont typeface="Arial"/>
                <a:buNone/>
              </a:pPr>
              <a:r>
                <a:rPr b="1" i="0" lang="en-US" sz="3200" u="none" cap="none" strike="noStrike">
                  <a:solidFill>
                    <a:srgbClr val="004AAD"/>
                  </a:solidFill>
                  <a:latin typeface="Times New Roman"/>
                  <a:ea typeface="Times New Roman"/>
                  <a:cs typeface="Times New Roman"/>
                  <a:sym typeface="Times New Roman"/>
                </a:rPr>
                <a:t>THÀNH VIÊN</a:t>
              </a:r>
              <a:endParaRPr b="0" i="0" sz="1400" u="none" cap="none" strike="noStrike">
                <a:solidFill>
                  <a:srgbClr val="000000"/>
                </a:solidFill>
                <a:latin typeface="Times New Roman"/>
                <a:ea typeface="Times New Roman"/>
                <a:cs typeface="Times New Roman"/>
                <a:sym typeface="Times New Roman"/>
              </a:endParaRPr>
            </a:p>
          </p:txBody>
        </p:sp>
        <p:sp>
          <p:nvSpPr>
            <p:cNvPr id="180" name="Google Shape;180;p4"/>
            <p:cNvSpPr txBox="1"/>
            <p:nvPr/>
          </p:nvSpPr>
          <p:spPr>
            <a:xfrm>
              <a:off x="4981898" y="1025119"/>
              <a:ext cx="8145827" cy="45243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100"/>
                <a:buFont typeface="Arial"/>
                <a:buNone/>
              </a:pPr>
              <a:r>
                <a:rPr b="0" i="0" lang="en-US" sz="2100" u="none" cap="none" strike="noStrike">
                  <a:solidFill>
                    <a:srgbClr val="303642"/>
                  </a:solidFill>
                  <a:latin typeface="Times New Roman"/>
                  <a:ea typeface="Times New Roman"/>
                  <a:cs typeface="Times New Roman"/>
                  <a:sym typeface="Times New Roman"/>
                </a:rPr>
                <a:t>Số lượng: 16 sinh viên</a:t>
              </a:r>
              <a:endParaRPr b="0" i="0" sz="1400" u="none" cap="none" strike="noStrike">
                <a:solidFill>
                  <a:srgbClr val="000000"/>
                </a:solidFill>
                <a:latin typeface="Times New Roman"/>
                <a:ea typeface="Times New Roman"/>
                <a:cs typeface="Times New Roman"/>
                <a:sym typeface="Times New Roman"/>
              </a:endParaRPr>
            </a:p>
          </p:txBody>
        </p:sp>
      </p:grpSp>
      <p:sp>
        <p:nvSpPr>
          <p:cNvPr id="181" name="Google Shape;181;p4"/>
          <p:cNvSpPr/>
          <p:nvPr/>
        </p:nvSpPr>
        <p:spPr>
          <a:xfrm>
            <a:off x="-1371600" y="-642018"/>
            <a:ext cx="3139772" cy="2770849"/>
          </a:xfrm>
          <a:custGeom>
            <a:rect b="b" l="l" r="r" t="t"/>
            <a:pathLst>
              <a:path extrusionOk="0" h="2770849" w="3139772">
                <a:moveTo>
                  <a:pt x="0" y="0"/>
                </a:moveTo>
                <a:lnTo>
                  <a:pt x="3139772" y="0"/>
                </a:lnTo>
                <a:lnTo>
                  <a:pt x="3139772" y="2770849"/>
                </a:lnTo>
                <a:lnTo>
                  <a:pt x="0" y="2770849"/>
                </a:lnTo>
                <a:lnTo>
                  <a:pt x="0" y="0"/>
                </a:lnTo>
                <a:close/>
              </a:path>
            </a:pathLst>
          </a:custGeom>
          <a:blipFill rotWithShape="1">
            <a:blip r:embed="rId3">
              <a:alphaModFix/>
            </a:blip>
            <a:stretch>
              <a:fillRect b="0" l="0" r="0" t="0"/>
            </a:stretch>
          </a:blipFill>
          <a:ln>
            <a:noFill/>
          </a:ln>
        </p:spPr>
      </p:sp>
      <p:sp>
        <p:nvSpPr>
          <p:cNvPr id="182" name="Google Shape;182;p4">
            <a:hlinkClick action="ppaction://hlinkshowjump?jump=previousslide"/>
          </p:cNvPr>
          <p:cNvSpPr/>
          <p:nvPr/>
        </p:nvSpPr>
        <p:spPr>
          <a:xfrm>
            <a:off x="297029" y="930495"/>
            <a:ext cx="533400" cy="381000"/>
          </a:xfrm>
          <a:custGeom>
            <a:rect b="b" l="l" r="r" t="t"/>
            <a:pathLst>
              <a:path extrusionOk="0" h="120000" w="120000">
                <a:moveTo>
                  <a:pt x="0" y="0"/>
                </a:moveTo>
                <a:lnTo>
                  <a:pt x="120000" y="0"/>
                </a:lnTo>
                <a:lnTo>
                  <a:pt x="120000" y="120000"/>
                </a:lnTo>
                <a:lnTo>
                  <a:pt x="0" y="120000"/>
                </a:lnTo>
                <a:close/>
                <a:moveTo>
                  <a:pt x="27857" y="60000"/>
                </a:moveTo>
                <a:lnTo>
                  <a:pt x="92143" y="15000"/>
                </a:lnTo>
                <a:lnTo>
                  <a:pt x="92143" y="105000"/>
                </a:lnTo>
                <a:close/>
              </a:path>
              <a:path extrusionOk="0" fill="darken" h="120000" w="120000">
                <a:moveTo>
                  <a:pt x="27857" y="60000"/>
                </a:moveTo>
                <a:lnTo>
                  <a:pt x="92143" y="15000"/>
                </a:lnTo>
                <a:lnTo>
                  <a:pt x="92143" y="105000"/>
                </a:lnTo>
                <a:close/>
              </a:path>
              <a:path extrusionOk="0" fill="none" h="120000" w="120000">
                <a:moveTo>
                  <a:pt x="27857" y="60000"/>
                </a:moveTo>
                <a:lnTo>
                  <a:pt x="92143" y="15000"/>
                </a:lnTo>
                <a:lnTo>
                  <a:pt x="92143" y="105000"/>
                </a:lnTo>
                <a:close/>
              </a:path>
              <a:path extrusionOk="0" fill="none" h="120000" w="120000">
                <a:moveTo>
                  <a:pt x="0" y="0"/>
                </a:moveTo>
                <a:lnTo>
                  <a:pt x="120000" y="0"/>
                </a:lnTo>
                <a:lnTo>
                  <a:pt x="120000" y="120000"/>
                </a:lnTo>
                <a:lnTo>
                  <a:pt x="0" y="120000"/>
                </a:lnTo>
                <a:close/>
              </a:path>
            </a:pathLst>
          </a:cu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pic>
        <p:nvPicPr>
          <p:cNvPr descr="A pie chart with text on it&#10;&#10;AI-generated content may be incorrect." id="183" name="Google Shape;183;p4"/>
          <p:cNvPicPr preferRelativeResize="0"/>
          <p:nvPr/>
        </p:nvPicPr>
        <p:blipFill rotWithShape="1">
          <a:blip r:embed="rId4">
            <a:alphaModFix/>
          </a:blip>
          <a:srcRect b="0" l="0" r="0" t="0"/>
          <a:stretch/>
        </p:blipFill>
        <p:spPr>
          <a:xfrm>
            <a:off x="3588403" y="1962362"/>
            <a:ext cx="10932816" cy="6785381"/>
          </a:xfrm>
          <a:prstGeom prst="rect">
            <a:avLst/>
          </a:prstGeom>
          <a:noFill/>
          <a:ln>
            <a:noFill/>
          </a:ln>
        </p:spPr>
      </p:pic>
      <p:sp>
        <p:nvSpPr>
          <p:cNvPr id="184" name="Google Shape;184;p4"/>
          <p:cNvSpPr/>
          <p:nvPr/>
        </p:nvSpPr>
        <p:spPr>
          <a:xfrm>
            <a:off x="15957196" y="7700175"/>
            <a:ext cx="4183253" cy="4114800"/>
          </a:xfrm>
          <a:custGeom>
            <a:rect b="b" l="l" r="r" t="t"/>
            <a:pathLst>
              <a:path extrusionOk="0" h="4114800" w="4183253">
                <a:moveTo>
                  <a:pt x="0" y="0"/>
                </a:moveTo>
                <a:lnTo>
                  <a:pt x="4183253" y="0"/>
                </a:lnTo>
                <a:lnTo>
                  <a:pt x="4183253" y="4114800"/>
                </a:lnTo>
                <a:lnTo>
                  <a:pt x="0" y="4114800"/>
                </a:lnTo>
                <a:lnTo>
                  <a:pt x="0" y="0"/>
                </a:lnTo>
                <a:close/>
              </a:path>
            </a:pathLst>
          </a:custGeom>
          <a:blipFill rotWithShape="1">
            <a:blip r:embed="rId5">
              <a:alphaModFix/>
            </a:blip>
            <a:stretch>
              <a:fillRect b="0" l="0" r="0" t="0"/>
            </a:stretch>
          </a:blipFill>
          <a:ln>
            <a:noFill/>
          </a:ln>
        </p:spPr>
      </p:sp>
      <p:grpSp>
        <p:nvGrpSpPr>
          <p:cNvPr id="185" name="Google Shape;185;p4"/>
          <p:cNvGrpSpPr/>
          <p:nvPr/>
        </p:nvGrpSpPr>
        <p:grpSpPr>
          <a:xfrm>
            <a:off x="0" y="-1"/>
            <a:ext cx="18288000" cy="1025922"/>
            <a:chOff x="0" y="-1"/>
            <a:chExt cx="18288000" cy="1025922"/>
          </a:xfrm>
        </p:grpSpPr>
        <p:sp>
          <p:nvSpPr>
            <p:cNvPr id="186" name="Google Shape;186;p4"/>
            <p:cNvSpPr/>
            <p:nvPr/>
          </p:nvSpPr>
          <p:spPr>
            <a:xfrm>
              <a:off x="0" y="-1"/>
              <a:ext cx="18288000" cy="816057"/>
            </a:xfrm>
            <a:prstGeom prst="rect">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4"/>
            <p:cNvSpPr/>
            <p:nvPr/>
          </p:nvSpPr>
          <p:spPr>
            <a:xfrm>
              <a:off x="297029" y="35881"/>
              <a:ext cx="740664" cy="744292"/>
            </a:xfrm>
            <a:custGeom>
              <a:rect b="b" l="l" r="r" t="t"/>
              <a:pathLst>
                <a:path extrusionOk="0" h="1720511" w="2127371">
                  <a:moveTo>
                    <a:pt x="0" y="0"/>
                  </a:moveTo>
                  <a:lnTo>
                    <a:pt x="2127371" y="0"/>
                  </a:lnTo>
                  <a:lnTo>
                    <a:pt x="2127371" y="1720511"/>
                  </a:lnTo>
                  <a:lnTo>
                    <a:pt x="0" y="172051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4"/>
            <p:cNvSpPr txBox="1"/>
            <p:nvPr/>
          </p:nvSpPr>
          <p:spPr>
            <a:xfrm>
              <a:off x="681011" y="-1"/>
              <a:ext cx="7866641" cy="1025922"/>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Đại Học Quốc Gia Thành Phố Hồ Chí Minh</a:t>
              </a:r>
              <a:endParaRPr/>
            </a:p>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Trường Đại Học Công Nghệ Thông Tin VNUHCM - UIT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p:nvPr/>
        </p:nvSpPr>
        <p:spPr>
          <a:xfrm>
            <a:off x="-1143960" y="7598850"/>
            <a:ext cx="3508802" cy="4114800"/>
          </a:xfrm>
          <a:custGeom>
            <a:rect b="b" l="l" r="r" t="t"/>
            <a:pathLst>
              <a:path extrusionOk="0" h="4114800" w="3508802">
                <a:moveTo>
                  <a:pt x="0" y="0"/>
                </a:moveTo>
                <a:lnTo>
                  <a:pt x="3508802" y="0"/>
                </a:lnTo>
                <a:lnTo>
                  <a:pt x="3508802" y="4114800"/>
                </a:lnTo>
                <a:lnTo>
                  <a:pt x="0" y="4114800"/>
                </a:lnTo>
                <a:lnTo>
                  <a:pt x="0" y="0"/>
                </a:lnTo>
                <a:close/>
              </a:path>
            </a:pathLst>
          </a:custGeom>
          <a:blipFill rotWithShape="1">
            <a:blip r:embed="rId3">
              <a:alphaModFix/>
            </a:blip>
            <a:stretch>
              <a:fillRect b="0" l="0" r="0" t="0"/>
            </a:stretch>
          </a:blipFill>
          <a:ln>
            <a:noFill/>
          </a:ln>
        </p:spPr>
      </p:sp>
      <p:sp>
        <p:nvSpPr>
          <p:cNvPr id="194" name="Google Shape;194;p5"/>
          <p:cNvSpPr/>
          <p:nvPr/>
        </p:nvSpPr>
        <p:spPr>
          <a:xfrm>
            <a:off x="14911269" y="-2454643"/>
            <a:ext cx="4175535" cy="4114800"/>
          </a:xfrm>
          <a:custGeom>
            <a:rect b="b" l="l" r="r" t="t"/>
            <a:pathLst>
              <a:path extrusionOk="0" h="4114800" w="4175535">
                <a:moveTo>
                  <a:pt x="0" y="0"/>
                </a:moveTo>
                <a:lnTo>
                  <a:pt x="4175536" y="0"/>
                </a:lnTo>
                <a:lnTo>
                  <a:pt x="4175536" y="4114800"/>
                </a:lnTo>
                <a:lnTo>
                  <a:pt x="0" y="4114800"/>
                </a:lnTo>
                <a:lnTo>
                  <a:pt x="0" y="0"/>
                </a:lnTo>
                <a:close/>
              </a:path>
            </a:pathLst>
          </a:custGeom>
          <a:blipFill rotWithShape="1">
            <a:blip r:embed="rId4">
              <a:alphaModFix/>
            </a:blip>
            <a:stretch>
              <a:fillRect b="0" l="0" r="0" t="0"/>
            </a:stretch>
          </a:blipFill>
          <a:ln>
            <a:noFill/>
          </a:ln>
        </p:spPr>
      </p:sp>
      <p:sp>
        <p:nvSpPr>
          <p:cNvPr id="195" name="Google Shape;195;p5"/>
          <p:cNvSpPr txBox="1"/>
          <p:nvPr/>
        </p:nvSpPr>
        <p:spPr>
          <a:xfrm>
            <a:off x="2729758" y="1345947"/>
            <a:ext cx="12828484" cy="112011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Clr>
                <a:srgbClr val="000000"/>
              </a:buClr>
              <a:buSzPts val="5199"/>
              <a:buFont typeface="Arial"/>
              <a:buNone/>
            </a:pPr>
            <a:r>
              <a:rPr b="1" i="0" lang="en-US" sz="5199" u="none" cap="none" strike="noStrike">
                <a:solidFill>
                  <a:srgbClr val="000000"/>
                </a:solidFill>
                <a:latin typeface="Times New Roman"/>
                <a:ea typeface="Times New Roman"/>
                <a:cs typeface="Times New Roman"/>
                <a:sym typeface="Times New Roman"/>
              </a:rPr>
              <a:t>MỤC LỤC</a:t>
            </a:r>
            <a:endParaRPr b="0" i="0" sz="1400" u="none" cap="none" strike="noStrike">
              <a:solidFill>
                <a:srgbClr val="000000"/>
              </a:solidFill>
              <a:latin typeface="Times New Roman"/>
              <a:ea typeface="Times New Roman"/>
              <a:cs typeface="Times New Roman"/>
              <a:sym typeface="Times New Roman"/>
            </a:endParaRPr>
          </a:p>
        </p:txBody>
      </p:sp>
      <p:grpSp>
        <p:nvGrpSpPr>
          <p:cNvPr id="196" name="Google Shape;196;p5"/>
          <p:cNvGrpSpPr/>
          <p:nvPr/>
        </p:nvGrpSpPr>
        <p:grpSpPr>
          <a:xfrm>
            <a:off x="2213201" y="2937892"/>
            <a:ext cx="9947043" cy="1202650"/>
            <a:chOff x="0" y="0"/>
            <a:chExt cx="13262724" cy="1603533"/>
          </a:xfrm>
        </p:grpSpPr>
        <p:grpSp>
          <p:nvGrpSpPr>
            <p:cNvPr id="197" name="Google Shape;197;p5"/>
            <p:cNvGrpSpPr/>
            <p:nvPr/>
          </p:nvGrpSpPr>
          <p:grpSpPr>
            <a:xfrm>
              <a:off x="801766" y="0"/>
              <a:ext cx="12460958" cy="1485940"/>
              <a:chOff x="0" y="0"/>
              <a:chExt cx="2461424" cy="293519"/>
            </a:xfrm>
          </p:grpSpPr>
          <p:sp>
            <p:nvSpPr>
              <p:cNvPr id="198" name="Google Shape;198;p5"/>
              <p:cNvSpPr/>
              <p:nvPr/>
            </p:nvSpPr>
            <p:spPr>
              <a:xfrm>
                <a:off x="0" y="0"/>
                <a:ext cx="2461424" cy="293519"/>
              </a:xfrm>
              <a:custGeom>
                <a:rect b="b" l="l" r="r" t="t"/>
                <a:pathLst>
                  <a:path extrusionOk="0" h="293519" w="2461424">
                    <a:moveTo>
                      <a:pt x="12426" y="0"/>
                    </a:moveTo>
                    <a:lnTo>
                      <a:pt x="2448998" y="0"/>
                    </a:lnTo>
                    <a:cubicBezTo>
                      <a:pt x="2455861" y="0"/>
                      <a:pt x="2461424" y="5563"/>
                      <a:pt x="2461424" y="12426"/>
                    </a:cubicBezTo>
                    <a:lnTo>
                      <a:pt x="2461424" y="281093"/>
                    </a:lnTo>
                    <a:cubicBezTo>
                      <a:pt x="2461424" y="287956"/>
                      <a:pt x="2455861" y="293519"/>
                      <a:pt x="2448998" y="293519"/>
                    </a:cubicBezTo>
                    <a:lnTo>
                      <a:pt x="12426" y="293519"/>
                    </a:lnTo>
                    <a:cubicBezTo>
                      <a:pt x="5563" y="293519"/>
                      <a:pt x="0" y="287956"/>
                      <a:pt x="0" y="281093"/>
                    </a:cubicBezTo>
                    <a:lnTo>
                      <a:pt x="0" y="12426"/>
                    </a:lnTo>
                    <a:cubicBezTo>
                      <a:pt x="0" y="5563"/>
                      <a:pt x="5563" y="0"/>
                      <a:pt x="12426"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99" name="Google Shape;199;p5"/>
              <p:cNvSpPr txBox="1"/>
              <p:nvPr/>
            </p:nvSpPr>
            <p:spPr>
              <a:xfrm>
                <a:off x="0" y="28575"/>
                <a:ext cx="2461424" cy="2649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00" name="Google Shape;200;p5"/>
            <p:cNvGrpSpPr/>
            <p:nvPr/>
          </p:nvGrpSpPr>
          <p:grpSpPr>
            <a:xfrm>
              <a:off x="0" y="0"/>
              <a:ext cx="1603533" cy="1603533"/>
              <a:chOff x="0" y="0"/>
              <a:chExt cx="812800" cy="812800"/>
            </a:xfrm>
          </p:grpSpPr>
          <p:sp>
            <p:nvSpPr>
              <p:cNvPr id="201" name="Google Shape;20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02" name="Google Shape;202;p5"/>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203" name="Google Shape;203;p5"/>
            <p:cNvSpPr txBox="1"/>
            <p:nvPr/>
          </p:nvSpPr>
          <p:spPr>
            <a:xfrm>
              <a:off x="1944423" y="349343"/>
              <a:ext cx="10899600" cy="927433"/>
            </a:xfrm>
            <a:prstGeom prst="rect">
              <a:avLst/>
            </a:prstGeom>
            <a:noFill/>
            <a:ln>
              <a:noFill/>
            </a:ln>
          </p:spPr>
          <p:txBody>
            <a:bodyPr anchorCtr="0" anchor="t" bIns="0" lIns="0" spcFirstLastPara="1" rIns="0" wrap="square" tIns="0">
              <a:spAutoFit/>
            </a:bodyPr>
            <a:lstStyle/>
            <a:p>
              <a:pPr indent="0" lvl="0" marL="0" marR="0" rtl="0" algn="ctr">
                <a:lnSpc>
                  <a:spcPct val="113000"/>
                </a:lnSpc>
                <a:spcBef>
                  <a:spcPts val="0"/>
                </a:spcBef>
                <a:spcAft>
                  <a:spcPts val="0"/>
                </a:spcAft>
                <a:buClr>
                  <a:srgbClr val="000000"/>
                </a:buClr>
                <a:buSzPts val="2000"/>
                <a:buFont typeface="Arial"/>
                <a:buNone/>
              </a:pPr>
              <a:r>
                <a:rPr b="0" i="0" lang="en-US" sz="2000" u="sng" cap="none" strike="noStrike">
                  <a:solidFill>
                    <a:schemeClr val="dk1"/>
                  </a:solidFill>
                  <a:latin typeface="Times New Roman"/>
                  <a:ea typeface="Times New Roman"/>
                  <a:cs typeface="Times New Roman"/>
                  <a:sym typeface="Times New Roman"/>
                  <a:hlinkClick action="ppaction://hlinksldjump" r:id="rId5">
                    <a:extLst>
                      <a:ext uri="{A12FA001-AC4F-418D-AE19-62706E023703}">
                        <ahyp:hlinkClr val="tx"/>
                      </a:ext>
                    </a:extLst>
                  </a:hlinkClick>
                </a:rPr>
                <a:t>Lý do chọn học ngành công nghệ thông tin hệ đào tạo từ xa tại Trường Đại học Công nghệ thông tin</a:t>
              </a:r>
              <a:r>
                <a:rPr b="0" i="0" lang="en-US" sz="2000" u="sng" cap="none" strike="noStrike">
                  <a:solidFill>
                    <a:schemeClr val="dk1"/>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p:txBody>
        </p:sp>
        <p:sp>
          <p:nvSpPr>
            <p:cNvPr id="204" name="Google Shape;204;p5"/>
            <p:cNvSpPr/>
            <p:nvPr/>
          </p:nvSpPr>
          <p:spPr>
            <a:xfrm>
              <a:off x="357797" y="350600"/>
              <a:ext cx="917344" cy="902333"/>
            </a:xfrm>
            <a:custGeom>
              <a:rect b="b" l="l" r="r" t="t"/>
              <a:pathLst>
                <a:path extrusionOk="0" h="902333" w="917344">
                  <a:moveTo>
                    <a:pt x="0" y="0"/>
                  </a:moveTo>
                  <a:lnTo>
                    <a:pt x="917343" y="0"/>
                  </a:lnTo>
                  <a:lnTo>
                    <a:pt x="917343" y="902333"/>
                  </a:lnTo>
                  <a:lnTo>
                    <a:pt x="0" y="902333"/>
                  </a:lnTo>
                  <a:lnTo>
                    <a:pt x="0" y="0"/>
                  </a:lnTo>
                  <a:close/>
                </a:path>
              </a:pathLst>
            </a:custGeom>
            <a:blipFill rotWithShape="1">
              <a:blip r:embed="rId6">
                <a:alphaModFix/>
              </a:blip>
              <a:stretch>
                <a:fillRect b="0" l="0" r="0" t="0"/>
              </a:stretch>
            </a:blipFill>
            <a:ln>
              <a:noFill/>
            </a:ln>
          </p:spPr>
        </p:sp>
      </p:grpSp>
      <p:sp>
        <p:nvSpPr>
          <p:cNvPr id="205" name="Google Shape;205;p5"/>
          <p:cNvSpPr/>
          <p:nvPr/>
        </p:nvSpPr>
        <p:spPr>
          <a:xfrm rot="-1617346">
            <a:off x="2675087" y="1080570"/>
            <a:ext cx="638462" cy="426188"/>
          </a:xfrm>
          <a:custGeom>
            <a:rect b="b" l="l" r="r" t="t"/>
            <a:pathLst>
              <a:path extrusionOk="0" h="426188" w="638462">
                <a:moveTo>
                  <a:pt x="0" y="0"/>
                </a:moveTo>
                <a:lnTo>
                  <a:pt x="638462" y="0"/>
                </a:lnTo>
                <a:lnTo>
                  <a:pt x="638462" y="426188"/>
                </a:lnTo>
                <a:lnTo>
                  <a:pt x="0" y="426188"/>
                </a:lnTo>
                <a:lnTo>
                  <a:pt x="0" y="0"/>
                </a:lnTo>
                <a:close/>
              </a:path>
            </a:pathLst>
          </a:custGeom>
          <a:blipFill rotWithShape="1">
            <a:blip r:embed="rId7">
              <a:alphaModFix/>
            </a:blip>
            <a:stretch>
              <a:fillRect b="0" l="0" r="0" t="0"/>
            </a:stretch>
          </a:blipFill>
          <a:ln>
            <a:noFill/>
          </a:ln>
        </p:spPr>
      </p:sp>
      <p:grpSp>
        <p:nvGrpSpPr>
          <p:cNvPr id="206" name="Google Shape;206;p5"/>
          <p:cNvGrpSpPr/>
          <p:nvPr/>
        </p:nvGrpSpPr>
        <p:grpSpPr>
          <a:xfrm>
            <a:off x="3415851" y="4814725"/>
            <a:ext cx="11577644" cy="1202650"/>
            <a:chOff x="0" y="0"/>
            <a:chExt cx="15405868" cy="1603533"/>
          </a:xfrm>
        </p:grpSpPr>
        <p:grpSp>
          <p:nvGrpSpPr>
            <p:cNvPr id="207" name="Google Shape;207;p5"/>
            <p:cNvGrpSpPr/>
            <p:nvPr/>
          </p:nvGrpSpPr>
          <p:grpSpPr>
            <a:xfrm>
              <a:off x="801766" y="0"/>
              <a:ext cx="14604102" cy="1485940"/>
              <a:chOff x="0" y="0"/>
              <a:chExt cx="2884761" cy="293519"/>
            </a:xfrm>
          </p:grpSpPr>
          <p:sp>
            <p:nvSpPr>
              <p:cNvPr id="208" name="Google Shape;208;p5"/>
              <p:cNvSpPr/>
              <p:nvPr/>
            </p:nvSpPr>
            <p:spPr>
              <a:xfrm>
                <a:off x="0" y="0"/>
                <a:ext cx="2884761" cy="293519"/>
              </a:xfrm>
              <a:custGeom>
                <a:rect b="b" l="l" r="r" t="t"/>
                <a:pathLst>
                  <a:path extrusionOk="0" h="293519" w="2884761">
                    <a:moveTo>
                      <a:pt x="10602" y="0"/>
                    </a:moveTo>
                    <a:lnTo>
                      <a:pt x="2874158" y="0"/>
                    </a:lnTo>
                    <a:cubicBezTo>
                      <a:pt x="2880014" y="0"/>
                      <a:pt x="2884761" y="4747"/>
                      <a:pt x="2884761" y="10602"/>
                    </a:cubicBezTo>
                    <a:lnTo>
                      <a:pt x="2884761" y="282917"/>
                    </a:lnTo>
                    <a:cubicBezTo>
                      <a:pt x="2884761" y="288772"/>
                      <a:pt x="2880014" y="293519"/>
                      <a:pt x="2874158" y="293519"/>
                    </a:cubicBezTo>
                    <a:lnTo>
                      <a:pt x="10602" y="293519"/>
                    </a:lnTo>
                    <a:cubicBezTo>
                      <a:pt x="4747" y="293519"/>
                      <a:pt x="0" y="288772"/>
                      <a:pt x="0" y="282917"/>
                    </a:cubicBezTo>
                    <a:lnTo>
                      <a:pt x="0" y="10602"/>
                    </a:lnTo>
                    <a:cubicBezTo>
                      <a:pt x="0" y="4747"/>
                      <a:pt x="4747" y="0"/>
                      <a:pt x="10602"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09" name="Google Shape;209;p5"/>
              <p:cNvSpPr txBox="1"/>
              <p:nvPr/>
            </p:nvSpPr>
            <p:spPr>
              <a:xfrm>
                <a:off x="0" y="28575"/>
                <a:ext cx="2884761" cy="2649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10" name="Google Shape;210;p5"/>
            <p:cNvGrpSpPr/>
            <p:nvPr/>
          </p:nvGrpSpPr>
          <p:grpSpPr>
            <a:xfrm>
              <a:off x="0" y="0"/>
              <a:ext cx="1603533" cy="1603533"/>
              <a:chOff x="0" y="0"/>
              <a:chExt cx="812800" cy="812800"/>
            </a:xfrm>
          </p:grpSpPr>
          <p:sp>
            <p:nvSpPr>
              <p:cNvPr id="211" name="Google Shape;21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5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12" name="Google Shape;212;p5"/>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213" name="Google Shape;213;p5"/>
            <p:cNvSpPr txBox="1"/>
            <p:nvPr/>
          </p:nvSpPr>
          <p:spPr>
            <a:xfrm>
              <a:off x="1712948" y="266255"/>
              <a:ext cx="13583506" cy="952056"/>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Clr>
                  <a:srgbClr val="000000"/>
                </a:buClr>
                <a:buSzPts val="2000"/>
                <a:buFont typeface="Arial"/>
                <a:buNone/>
              </a:pPr>
              <a:r>
                <a:rPr b="0" i="0" lang="en-US" sz="2000" u="sng" cap="none" strike="noStrike">
                  <a:solidFill>
                    <a:schemeClr val="dk1"/>
                  </a:solidFill>
                  <a:latin typeface="Times New Roman"/>
                  <a:ea typeface="Times New Roman"/>
                  <a:cs typeface="Times New Roman"/>
                  <a:sym typeface="Times New Roman"/>
                  <a:hlinkClick action="ppaction://hlinksldjump" r:id="rId8">
                    <a:extLst>
                      <a:ext uri="{A12FA001-AC4F-418D-AE19-62706E023703}">
                        <ahyp:hlinkClr val="tx"/>
                      </a:ext>
                    </a:extLst>
                  </a:hlinkClick>
                </a:rPr>
                <a:t>Qua tìm hiểu chương trình đào tạo liên thông, cử nhân văn bằng 1, cử nhân văn bằng 2, liên thông đại học năm 2024. Anh chị hãy cho biết mục tiêu sau khi học xong ngành Công nghệ thông tin</a:t>
              </a:r>
              <a:r>
                <a:rPr b="0" i="0" lang="en-US" sz="2000" u="sng" cap="none" strike="noStrike">
                  <a:solidFill>
                    <a:schemeClr val="dk1"/>
                  </a:solidFill>
                  <a:latin typeface="Times New Roman"/>
                  <a:ea typeface="Times New Roman"/>
                  <a:cs typeface="Times New Roman"/>
                  <a:sym typeface="Times New Roman"/>
                </a:rPr>
                <a:t>?</a:t>
              </a:r>
              <a:endParaRPr b="0" i="0" sz="2000" u="none" cap="none" strike="noStrike">
                <a:solidFill>
                  <a:schemeClr val="dk1"/>
                </a:solidFill>
                <a:latin typeface="Times New Roman"/>
                <a:ea typeface="Times New Roman"/>
                <a:cs typeface="Times New Roman"/>
                <a:sym typeface="Times New Roman"/>
              </a:endParaRPr>
            </a:p>
          </p:txBody>
        </p:sp>
        <p:sp>
          <p:nvSpPr>
            <p:cNvPr id="214" name="Google Shape;214;p5"/>
            <p:cNvSpPr/>
            <p:nvPr/>
          </p:nvSpPr>
          <p:spPr>
            <a:xfrm>
              <a:off x="449970" y="462921"/>
              <a:ext cx="848252" cy="779423"/>
            </a:xfrm>
            <a:custGeom>
              <a:rect b="b" l="l" r="r" t="t"/>
              <a:pathLst>
                <a:path extrusionOk="0" h="914747" w="852069">
                  <a:moveTo>
                    <a:pt x="0" y="0"/>
                  </a:moveTo>
                  <a:lnTo>
                    <a:pt x="852069" y="0"/>
                  </a:lnTo>
                  <a:lnTo>
                    <a:pt x="852069" y="914747"/>
                  </a:lnTo>
                  <a:lnTo>
                    <a:pt x="0" y="914747"/>
                  </a:lnTo>
                  <a:lnTo>
                    <a:pt x="0" y="0"/>
                  </a:lnTo>
                  <a:close/>
                </a:path>
              </a:pathLst>
            </a:custGeom>
            <a:blipFill rotWithShape="1">
              <a:blip r:embed="rId9">
                <a:alphaModFix/>
              </a:blip>
              <a:stretch>
                <a:fillRect b="0" l="0" r="0" t="0"/>
              </a:stretch>
            </a:blipFill>
            <a:ln>
              <a:noFill/>
            </a:ln>
          </p:spPr>
        </p:sp>
      </p:grpSp>
      <p:grpSp>
        <p:nvGrpSpPr>
          <p:cNvPr id="215" name="Google Shape;215;p5"/>
          <p:cNvGrpSpPr/>
          <p:nvPr/>
        </p:nvGrpSpPr>
        <p:grpSpPr>
          <a:xfrm>
            <a:off x="4795818" y="6691558"/>
            <a:ext cx="10929197" cy="1202650"/>
            <a:chOff x="0" y="0"/>
            <a:chExt cx="14572263" cy="1603533"/>
          </a:xfrm>
        </p:grpSpPr>
        <p:grpSp>
          <p:nvGrpSpPr>
            <p:cNvPr id="216" name="Google Shape;216;p5"/>
            <p:cNvGrpSpPr/>
            <p:nvPr/>
          </p:nvGrpSpPr>
          <p:grpSpPr>
            <a:xfrm>
              <a:off x="801766" y="0"/>
              <a:ext cx="13770497" cy="1485940"/>
              <a:chOff x="0" y="0"/>
              <a:chExt cx="2720098" cy="293519"/>
            </a:xfrm>
          </p:grpSpPr>
          <p:sp>
            <p:nvSpPr>
              <p:cNvPr id="217" name="Google Shape;217;p5"/>
              <p:cNvSpPr/>
              <p:nvPr/>
            </p:nvSpPr>
            <p:spPr>
              <a:xfrm>
                <a:off x="0" y="0"/>
                <a:ext cx="2720098" cy="293519"/>
              </a:xfrm>
              <a:custGeom>
                <a:rect b="b" l="l" r="r" t="t"/>
                <a:pathLst>
                  <a:path extrusionOk="0" h="293519" w="2720098">
                    <a:moveTo>
                      <a:pt x="11244" y="0"/>
                    </a:moveTo>
                    <a:lnTo>
                      <a:pt x="2708854" y="0"/>
                    </a:lnTo>
                    <a:cubicBezTo>
                      <a:pt x="2715064" y="0"/>
                      <a:pt x="2720098" y="5034"/>
                      <a:pt x="2720098" y="11244"/>
                    </a:cubicBezTo>
                    <a:lnTo>
                      <a:pt x="2720098" y="282275"/>
                    </a:lnTo>
                    <a:cubicBezTo>
                      <a:pt x="2720098" y="288485"/>
                      <a:pt x="2715064" y="293519"/>
                      <a:pt x="2708854" y="293519"/>
                    </a:cubicBezTo>
                    <a:lnTo>
                      <a:pt x="11244" y="293519"/>
                    </a:lnTo>
                    <a:cubicBezTo>
                      <a:pt x="5034" y="293519"/>
                      <a:pt x="0" y="288485"/>
                      <a:pt x="0" y="282275"/>
                    </a:cubicBezTo>
                    <a:lnTo>
                      <a:pt x="0" y="11244"/>
                    </a:lnTo>
                    <a:cubicBezTo>
                      <a:pt x="0" y="5034"/>
                      <a:pt x="5034" y="0"/>
                      <a:pt x="11244"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18" name="Google Shape;218;p5"/>
              <p:cNvSpPr txBox="1"/>
              <p:nvPr/>
            </p:nvSpPr>
            <p:spPr>
              <a:xfrm>
                <a:off x="0" y="28575"/>
                <a:ext cx="2720098" cy="2649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19" name="Google Shape;219;p5"/>
            <p:cNvGrpSpPr/>
            <p:nvPr/>
          </p:nvGrpSpPr>
          <p:grpSpPr>
            <a:xfrm>
              <a:off x="0" y="0"/>
              <a:ext cx="1603533" cy="1603533"/>
              <a:chOff x="0" y="0"/>
              <a:chExt cx="812800" cy="812800"/>
            </a:xfrm>
          </p:grpSpPr>
          <p:sp>
            <p:nvSpPr>
              <p:cNvPr id="220" name="Google Shape;22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1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21" name="Google Shape;221;p5"/>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222" name="Google Shape;222;p5"/>
            <p:cNvSpPr txBox="1"/>
            <p:nvPr/>
          </p:nvSpPr>
          <p:spPr>
            <a:xfrm>
              <a:off x="2017973" y="270463"/>
              <a:ext cx="11664851" cy="1001300"/>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Clr>
                  <a:srgbClr val="000000"/>
                </a:buClr>
                <a:buSzPts val="2000"/>
                <a:buFont typeface="Arial"/>
                <a:buNone/>
              </a:pPr>
              <a:r>
                <a:rPr b="0" i="0" lang="en-US" sz="2000" u="sng" cap="none" strike="noStrike">
                  <a:solidFill>
                    <a:schemeClr val="dk1"/>
                  </a:solidFill>
                  <a:latin typeface="Times New Roman"/>
                  <a:ea typeface="Times New Roman"/>
                  <a:cs typeface="Times New Roman"/>
                  <a:sym typeface="Times New Roman"/>
                  <a:hlinkClick action="ppaction://hlinksldjump" r:id="rId10">
                    <a:extLst>
                      <a:ext uri="{A12FA001-AC4F-418D-AE19-62706E023703}">
                        <ahyp:hlinkClr val="tx"/>
                      </a:ext>
                    </a:extLst>
                  </a:hlinkClick>
                </a:rPr>
                <a:t>Theo anh chị nhu cầu phát triển Công nghệ thông tin hiện nay đang phát triển theo xu hướng nào?</a:t>
              </a:r>
              <a:endParaRPr b="0" i="0" sz="2000" u="none" cap="none" strike="noStrike">
                <a:solidFill>
                  <a:schemeClr val="dk1"/>
                </a:solidFill>
                <a:latin typeface="Times New Roman"/>
                <a:ea typeface="Times New Roman"/>
                <a:cs typeface="Times New Roman"/>
                <a:sym typeface="Times New Roman"/>
              </a:endParaRPr>
            </a:p>
          </p:txBody>
        </p:sp>
        <p:sp>
          <p:nvSpPr>
            <p:cNvPr id="223" name="Google Shape;223;p5"/>
            <p:cNvSpPr/>
            <p:nvPr/>
          </p:nvSpPr>
          <p:spPr>
            <a:xfrm>
              <a:off x="246835" y="338944"/>
              <a:ext cx="1109862" cy="925645"/>
            </a:xfrm>
            <a:custGeom>
              <a:rect b="b" l="l" r="r" t="t"/>
              <a:pathLst>
                <a:path extrusionOk="0" h="925645" w="1109862">
                  <a:moveTo>
                    <a:pt x="0" y="0"/>
                  </a:moveTo>
                  <a:lnTo>
                    <a:pt x="1109863" y="0"/>
                  </a:lnTo>
                  <a:lnTo>
                    <a:pt x="1109863" y="925645"/>
                  </a:lnTo>
                  <a:lnTo>
                    <a:pt x="0" y="925645"/>
                  </a:lnTo>
                  <a:lnTo>
                    <a:pt x="0" y="0"/>
                  </a:lnTo>
                  <a:close/>
                </a:path>
              </a:pathLst>
            </a:custGeom>
            <a:blipFill rotWithShape="1">
              <a:blip r:embed="rId11">
                <a:alphaModFix/>
              </a:blip>
              <a:stretch>
                <a:fillRect b="0" l="0" r="0" t="0"/>
              </a:stretch>
            </a:blipFill>
            <a:ln>
              <a:noFill/>
            </a:ln>
          </p:spPr>
        </p:sp>
      </p:grpSp>
      <p:sp>
        <p:nvSpPr>
          <p:cNvPr id="224" name="Google Shape;224;p5"/>
          <p:cNvSpPr/>
          <p:nvPr/>
        </p:nvSpPr>
        <p:spPr>
          <a:xfrm>
            <a:off x="15186816" y="7342184"/>
            <a:ext cx="1076398" cy="958973"/>
          </a:xfrm>
          <a:custGeom>
            <a:rect b="b" l="l" r="r" t="t"/>
            <a:pathLst>
              <a:path extrusionOk="0" h="958973" w="1076398">
                <a:moveTo>
                  <a:pt x="0" y="0"/>
                </a:moveTo>
                <a:lnTo>
                  <a:pt x="1076398" y="0"/>
                </a:lnTo>
                <a:lnTo>
                  <a:pt x="1076398" y="958973"/>
                </a:lnTo>
                <a:lnTo>
                  <a:pt x="0" y="958973"/>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5" name="Google Shape;225;p5">
            <a:hlinkClick action="ppaction://hlinkshowjump?jump=previousslide"/>
          </p:cNvPr>
          <p:cNvSpPr/>
          <p:nvPr/>
        </p:nvSpPr>
        <p:spPr>
          <a:xfrm>
            <a:off x="343741" y="912664"/>
            <a:ext cx="533400" cy="381000"/>
          </a:xfrm>
          <a:custGeom>
            <a:rect b="b" l="l" r="r" t="t"/>
            <a:pathLst>
              <a:path extrusionOk="0" h="120000" w="120000">
                <a:moveTo>
                  <a:pt x="0" y="0"/>
                </a:moveTo>
                <a:lnTo>
                  <a:pt x="120000" y="0"/>
                </a:lnTo>
                <a:lnTo>
                  <a:pt x="120000" y="120000"/>
                </a:lnTo>
                <a:lnTo>
                  <a:pt x="0" y="120000"/>
                </a:lnTo>
                <a:close/>
                <a:moveTo>
                  <a:pt x="27857" y="60000"/>
                </a:moveTo>
                <a:lnTo>
                  <a:pt x="92143" y="15000"/>
                </a:lnTo>
                <a:lnTo>
                  <a:pt x="92143" y="105000"/>
                </a:lnTo>
                <a:close/>
              </a:path>
              <a:path extrusionOk="0" fill="darken" h="120000" w="120000">
                <a:moveTo>
                  <a:pt x="27857" y="60000"/>
                </a:moveTo>
                <a:lnTo>
                  <a:pt x="92143" y="15000"/>
                </a:lnTo>
                <a:lnTo>
                  <a:pt x="92143" y="105000"/>
                </a:lnTo>
                <a:close/>
              </a:path>
              <a:path extrusionOk="0" fill="none" h="120000" w="120000">
                <a:moveTo>
                  <a:pt x="27857" y="60000"/>
                </a:moveTo>
                <a:lnTo>
                  <a:pt x="92143" y="15000"/>
                </a:lnTo>
                <a:lnTo>
                  <a:pt x="92143" y="105000"/>
                </a:lnTo>
                <a:close/>
              </a:path>
              <a:path extrusionOk="0" fill="none" h="120000" w="120000">
                <a:moveTo>
                  <a:pt x="0" y="0"/>
                </a:moveTo>
                <a:lnTo>
                  <a:pt x="120000" y="0"/>
                </a:lnTo>
                <a:lnTo>
                  <a:pt x="120000" y="120000"/>
                </a:lnTo>
                <a:lnTo>
                  <a:pt x="0" y="120000"/>
                </a:lnTo>
                <a:close/>
              </a:path>
            </a:pathLst>
          </a:cu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grpSp>
        <p:nvGrpSpPr>
          <p:cNvPr id="226" name="Google Shape;226;p5"/>
          <p:cNvGrpSpPr/>
          <p:nvPr/>
        </p:nvGrpSpPr>
        <p:grpSpPr>
          <a:xfrm>
            <a:off x="0" y="-1"/>
            <a:ext cx="18288000" cy="1025922"/>
            <a:chOff x="0" y="-1"/>
            <a:chExt cx="18288000" cy="1025922"/>
          </a:xfrm>
        </p:grpSpPr>
        <p:sp>
          <p:nvSpPr>
            <p:cNvPr id="227" name="Google Shape;227;p5"/>
            <p:cNvSpPr/>
            <p:nvPr/>
          </p:nvSpPr>
          <p:spPr>
            <a:xfrm>
              <a:off x="0" y="-1"/>
              <a:ext cx="18288000" cy="816057"/>
            </a:xfrm>
            <a:prstGeom prst="rect">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5"/>
            <p:cNvSpPr/>
            <p:nvPr/>
          </p:nvSpPr>
          <p:spPr>
            <a:xfrm>
              <a:off x="297029" y="35881"/>
              <a:ext cx="740664" cy="744292"/>
            </a:xfrm>
            <a:custGeom>
              <a:rect b="b" l="l" r="r" t="t"/>
              <a:pathLst>
                <a:path extrusionOk="0" h="1720511" w="2127371">
                  <a:moveTo>
                    <a:pt x="0" y="0"/>
                  </a:moveTo>
                  <a:lnTo>
                    <a:pt x="2127371" y="0"/>
                  </a:lnTo>
                  <a:lnTo>
                    <a:pt x="2127371" y="1720511"/>
                  </a:lnTo>
                  <a:lnTo>
                    <a:pt x="0" y="1720511"/>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9" name="Google Shape;229;p5"/>
            <p:cNvSpPr txBox="1"/>
            <p:nvPr/>
          </p:nvSpPr>
          <p:spPr>
            <a:xfrm>
              <a:off x="681011" y="-1"/>
              <a:ext cx="7866641" cy="1025922"/>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Đại Học Quốc Gia Thành Phố Hồ Chí Minh</a:t>
              </a:r>
              <a:endParaRPr/>
            </a:p>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Trường Đại Học Công Nghệ Thông Tin VNUHCM - UIT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par>
                                <p:cTn fill="hold" nodeType="withEffect" presetClass="entr" presetID="10" presetSubtype="0">
                                  <p:stCondLst>
                                    <p:cond delay="100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200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235" name="Google Shape;235;p6"/>
          <p:cNvCxnSpPr/>
          <p:nvPr/>
        </p:nvCxnSpPr>
        <p:spPr>
          <a:xfrm>
            <a:off x="3873854" y="3402456"/>
            <a:ext cx="10540292" cy="0"/>
          </a:xfrm>
          <a:prstGeom prst="straightConnector1">
            <a:avLst/>
          </a:prstGeom>
          <a:noFill/>
          <a:ln cap="flat" cmpd="sng" w="38100">
            <a:solidFill>
              <a:srgbClr val="A6A6A6"/>
            </a:solidFill>
            <a:prstDash val="solid"/>
            <a:round/>
            <a:headEnd len="sm" w="sm" type="none"/>
            <a:tailEnd len="sm" w="sm" type="none"/>
          </a:ln>
        </p:spPr>
      </p:cxnSp>
      <p:grpSp>
        <p:nvGrpSpPr>
          <p:cNvPr id="236" name="Google Shape;236;p6"/>
          <p:cNvGrpSpPr/>
          <p:nvPr/>
        </p:nvGrpSpPr>
        <p:grpSpPr>
          <a:xfrm>
            <a:off x="3733937" y="3262539"/>
            <a:ext cx="279835" cy="279835"/>
            <a:chOff x="0" y="0"/>
            <a:chExt cx="812800" cy="812800"/>
          </a:xfrm>
        </p:grpSpPr>
        <p:sp>
          <p:nvSpPr>
            <p:cNvPr id="237" name="Google Shape;237;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38" name="Google Shape;238;p6"/>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39" name="Google Shape;239;p6"/>
          <p:cNvGrpSpPr/>
          <p:nvPr/>
        </p:nvGrpSpPr>
        <p:grpSpPr>
          <a:xfrm>
            <a:off x="7244778" y="3262539"/>
            <a:ext cx="279835" cy="279835"/>
            <a:chOff x="0" y="0"/>
            <a:chExt cx="812800" cy="812800"/>
          </a:xfrm>
        </p:grpSpPr>
        <p:sp>
          <p:nvSpPr>
            <p:cNvPr id="240" name="Google Shape;240;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5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41" name="Google Shape;241;p6"/>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42" name="Google Shape;242;p6"/>
          <p:cNvGrpSpPr/>
          <p:nvPr/>
        </p:nvGrpSpPr>
        <p:grpSpPr>
          <a:xfrm>
            <a:off x="10759503" y="3262539"/>
            <a:ext cx="279835" cy="279835"/>
            <a:chOff x="0" y="0"/>
            <a:chExt cx="812800" cy="812800"/>
          </a:xfrm>
        </p:grpSpPr>
        <p:sp>
          <p:nvSpPr>
            <p:cNvPr id="243" name="Google Shape;243;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1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44" name="Google Shape;244;p6"/>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45" name="Google Shape;245;p6"/>
          <p:cNvGrpSpPr/>
          <p:nvPr/>
        </p:nvGrpSpPr>
        <p:grpSpPr>
          <a:xfrm>
            <a:off x="14274228" y="3262539"/>
            <a:ext cx="279835" cy="279835"/>
            <a:chOff x="0" y="0"/>
            <a:chExt cx="812800" cy="812800"/>
          </a:xfrm>
        </p:grpSpPr>
        <p:sp>
          <p:nvSpPr>
            <p:cNvPr id="246" name="Google Shape;24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47" name="Google Shape;247;p6"/>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248" name="Google Shape;248;p6"/>
          <p:cNvSpPr/>
          <p:nvPr/>
        </p:nvSpPr>
        <p:spPr>
          <a:xfrm>
            <a:off x="-1569886" y="-719890"/>
            <a:ext cx="3139772" cy="2770849"/>
          </a:xfrm>
          <a:custGeom>
            <a:rect b="b" l="l" r="r" t="t"/>
            <a:pathLst>
              <a:path extrusionOk="0" h="2770849" w="3139772">
                <a:moveTo>
                  <a:pt x="0" y="0"/>
                </a:moveTo>
                <a:lnTo>
                  <a:pt x="3139772" y="0"/>
                </a:lnTo>
                <a:lnTo>
                  <a:pt x="3139772" y="2770849"/>
                </a:lnTo>
                <a:lnTo>
                  <a:pt x="0" y="2770849"/>
                </a:lnTo>
                <a:lnTo>
                  <a:pt x="0" y="0"/>
                </a:lnTo>
                <a:close/>
              </a:path>
            </a:pathLst>
          </a:custGeom>
          <a:blipFill rotWithShape="1">
            <a:blip r:embed="rId4">
              <a:alphaModFix/>
            </a:blip>
            <a:stretch>
              <a:fillRect b="0" l="0" r="0" t="0"/>
            </a:stretch>
          </a:blipFill>
          <a:ln>
            <a:noFill/>
          </a:ln>
        </p:spPr>
      </p:sp>
      <p:sp>
        <p:nvSpPr>
          <p:cNvPr id="249" name="Google Shape;249;p6"/>
          <p:cNvSpPr/>
          <p:nvPr/>
        </p:nvSpPr>
        <p:spPr>
          <a:xfrm>
            <a:off x="15957196" y="7700175"/>
            <a:ext cx="4183253" cy="4114800"/>
          </a:xfrm>
          <a:custGeom>
            <a:rect b="b" l="l" r="r" t="t"/>
            <a:pathLst>
              <a:path extrusionOk="0" h="4114800" w="4183253">
                <a:moveTo>
                  <a:pt x="0" y="0"/>
                </a:moveTo>
                <a:lnTo>
                  <a:pt x="4183253" y="0"/>
                </a:lnTo>
                <a:lnTo>
                  <a:pt x="4183253" y="4114800"/>
                </a:lnTo>
                <a:lnTo>
                  <a:pt x="0" y="4114800"/>
                </a:lnTo>
                <a:lnTo>
                  <a:pt x="0" y="0"/>
                </a:lnTo>
                <a:close/>
              </a:path>
            </a:pathLst>
          </a:custGeom>
          <a:blipFill rotWithShape="1">
            <a:blip r:embed="rId5">
              <a:alphaModFix/>
            </a:blip>
            <a:stretch>
              <a:fillRect b="0" l="0" r="0" t="0"/>
            </a:stretch>
          </a:blipFill>
          <a:ln>
            <a:noFill/>
          </a:ln>
        </p:spPr>
      </p:sp>
      <p:sp>
        <p:nvSpPr>
          <p:cNvPr id="250" name="Google Shape;250;p6"/>
          <p:cNvSpPr txBox="1"/>
          <p:nvPr/>
        </p:nvSpPr>
        <p:spPr>
          <a:xfrm>
            <a:off x="2543142" y="1095469"/>
            <a:ext cx="13201716" cy="137883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3200"/>
              <a:buFont typeface="Arial"/>
              <a:buNone/>
            </a:pPr>
            <a:r>
              <a:rPr b="1" i="0" lang="en-US" sz="3200" u="none" cap="none" strike="noStrike">
                <a:solidFill>
                  <a:srgbClr val="000000"/>
                </a:solidFill>
                <a:latin typeface="Times New Roman"/>
                <a:ea typeface="Times New Roman"/>
                <a:cs typeface="Times New Roman"/>
                <a:sym typeface="Times New Roman"/>
              </a:rPr>
              <a:t>LÝ DO CHỌN HỌC NGÀNH CÔNG NGHỆ THÔNG TIN HỆ ĐÀO TẠO TỪ XA TẠI TRƯỜNG ĐẠI HỌC CÔNG NGHỆ THÔNG TIN?</a:t>
            </a:r>
            <a:endParaRPr b="0" i="0" sz="1400" u="none" cap="none" strike="noStrike">
              <a:solidFill>
                <a:srgbClr val="000000"/>
              </a:solidFill>
              <a:latin typeface="Times New Roman"/>
              <a:ea typeface="Times New Roman"/>
              <a:cs typeface="Times New Roman"/>
              <a:sym typeface="Times New Roman"/>
            </a:endParaRPr>
          </a:p>
        </p:txBody>
      </p:sp>
      <p:grpSp>
        <p:nvGrpSpPr>
          <p:cNvPr id="251" name="Google Shape;251;p6"/>
          <p:cNvGrpSpPr/>
          <p:nvPr/>
        </p:nvGrpSpPr>
        <p:grpSpPr>
          <a:xfrm>
            <a:off x="5841646" y="3799549"/>
            <a:ext cx="3086100" cy="4969515"/>
            <a:chOff x="5841646" y="3799549"/>
            <a:chExt cx="3086100" cy="4969515"/>
          </a:xfrm>
        </p:grpSpPr>
        <p:grpSp>
          <p:nvGrpSpPr>
            <p:cNvPr id="252" name="Google Shape;252;p6"/>
            <p:cNvGrpSpPr/>
            <p:nvPr/>
          </p:nvGrpSpPr>
          <p:grpSpPr>
            <a:xfrm>
              <a:off x="5841646" y="3799549"/>
              <a:ext cx="3086100" cy="4368190"/>
              <a:chOff x="0" y="0"/>
              <a:chExt cx="812800" cy="1150470"/>
            </a:xfrm>
          </p:grpSpPr>
          <p:sp>
            <p:nvSpPr>
              <p:cNvPr id="253" name="Google Shape;253;p6"/>
              <p:cNvSpPr/>
              <p:nvPr/>
            </p:nvSpPr>
            <p:spPr>
              <a:xfrm>
                <a:off x="0" y="0"/>
                <a:ext cx="812800" cy="1150470"/>
              </a:xfrm>
              <a:custGeom>
                <a:rect b="b" l="l" r="r" t="t"/>
                <a:pathLst>
                  <a:path extrusionOk="0" h="1150470" w="812800">
                    <a:moveTo>
                      <a:pt x="0" y="0"/>
                    </a:moveTo>
                    <a:lnTo>
                      <a:pt x="812800" y="0"/>
                    </a:lnTo>
                    <a:lnTo>
                      <a:pt x="812800" y="1150470"/>
                    </a:lnTo>
                    <a:lnTo>
                      <a:pt x="0" y="1150470"/>
                    </a:lnTo>
                    <a:close/>
                  </a:path>
                </a:pathLst>
              </a:custGeom>
              <a:solidFill>
                <a:srgbClr val="E6E6E6"/>
              </a:solidFill>
              <a:ln>
                <a:noFill/>
              </a:ln>
            </p:spPr>
          </p:sp>
          <p:sp>
            <p:nvSpPr>
              <p:cNvPr id="254" name="Google Shape;254;p6"/>
              <p:cNvSpPr txBox="1"/>
              <p:nvPr/>
            </p:nvSpPr>
            <p:spPr>
              <a:xfrm>
                <a:off x="0" y="28575"/>
                <a:ext cx="812800" cy="112189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55" name="Google Shape;255;p6"/>
            <p:cNvGrpSpPr/>
            <p:nvPr/>
          </p:nvGrpSpPr>
          <p:grpSpPr>
            <a:xfrm>
              <a:off x="6783371" y="7566414"/>
              <a:ext cx="1202650" cy="1202650"/>
              <a:chOff x="0" y="0"/>
              <a:chExt cx="812800" cy="812800"/>
            </a:xfrm>
          </p:grpSpPr>
          <p:sp>
            <p:nvSpPr>
              <p:cNvPr id="256" name="Google Shape;25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5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57" name="Google Shape;257;p6"/>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258" name="Google Shape;258;p6"/>
            <p:cNvSpPr/>
            <p:nvPr/>
          </p:nvSpPr>
          <p:spPr>
            <a:xfrm>
              <a:off x="7096691" y="7901515"/>
              <a:ext cx="579893" cy="532448"/>
            </a:xfrm>
            <a:custGeom>
              <a:rect b="b" l="l" r="r" t="t"/>
              <a:pathLst>
                <a:path extrusionOk="0" h="532448" w="579893">
                  <a:moveTo>
                    <a:pt x="0" y="0"/>
                  </a:moveTo>
                  <a:lnTo>
                    <a:pt x="579893" y="0"/>
                  </a:lnTo>
                  <a:lnTo>
                    <a:pt x="579893" y="532447"/>
                  </a:lnTo>
                  <a:lnTo>
                    <a:pt x="0" y="532447"/>
                  </a:lnTo>
                  <a:lnTo>
                    <a:pt x="0" y="0"/>
                  </a:lnTo>
                  <a:close/>
                </a:path>
              </a:pathLst>
            </a:custGeom>
            <a:blipFill rotWithShape="1">
              <a:blip r:embed="rId6">
                <a:alphaModFix/>
              </a:blip>
              <a:stretch>
                <a:fillRect b="0" l="0" r="0" t="0"/>
              </a:stretch>
            </a:blipFill>
            <a:ln>
              <a:noFill/>
            </a:ln>
          </p:spPr>
        </p:sp>
        <p:sp>
          <p:nvSpPr>
            <p:cNvPr id="259" name="Google Shape;259;p6"/>
            <p:cNvSpPr txBox="1"/>
            <p:nvPr/>
          </p:nvSpPr>
          <p:spPr>
            <a:xfrm>
              <a:off x="6365861" y="4095528"/>
              <a:ext cx="2037669" cy="64633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Times New Roman"/>
                  <a:ea typeface="Times New Roman"/>
                  <a:cs typeface="Times New Roman"/>
                  <a:sym typeface="Times New Roman"/>
                </a:rPr>
                <a:t>Khả năng làm việc nhóm</a:t>
              </a:r>
              <a:endParaRPr b="1" i="0" sz="2100" u="none" cap="none" strike="noStrike">
                <a:solidFill>
                  <a:srgbClr val="000000"/>
                </a:solidFill>
                <a:latin typeface="Times New Roman"/>
                <a:ea typeface="Times New Roman"/>
                <a:cs typeface="Times New Roman"/>
                <a:sym typeface="Times New Roman"/>
              </a:endParaRPr>
            </a:p>
          </p:txBody>
        </p:sp>
        <p:sp>
          <p:nvSpPr>
            <p:cNvPr id="260" name="Google Shape;260;p6"/>
            <p:cNvSpPr txBox="1"/>
            <p:nvPr/>
          </p:nvSpPr>
          <p:spPr>
            <a:xfrm>
              <a:off x="6119568" y="4953795"/>
              <a:ext cx="2534140" cy="258532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Nâng cao khả năng làm việc nhóm, phối hợp với các thành viên trong nhóm để hoàn thành công việc một cách hoàn hảo nhất.</a:t>
              </a:r>
              <a:endParaRPr b="0" i="0" sz="1400" u="none" cap="none" strike="noStrike">
                <a:solidFill>
                  <a:srgbClr val="000000"/>
                </a:solidFill>
                <a:latin typeface="Times New Roman"/>
                <a:ea typeface="Times New Roman"/>
                <a:cs typeface="Times New Roman"/>
                <a:sym typeface="Times New Roman"/>
              </a:endParaRPr>
            </a:p>
          </p:txBody>
        </p:sp>
      </p:grpSp>
      <p:grpSp>
        <p:nvGrpSpPr>
          <p:cNvPr id="261" name="Google Shape;261;p6"/>
          <p:cNvGrpSpPr/>
          <p:nvPr/>
        </p:nvGrpSpPr>
        <p:grpSpPr>
          <a:xfrm>
            <a:off x="9356371" y="3799549"/>
            <a:ext cx="3086100" cy="4969515"/>
            <a:chOff x="9356371" y="3799549"/>
            <a:chExt cx="3086100" cy="4969515"/>
          </a:xfrm>
        </p:grpSpPr>
        <p:grpSp>
          <p:nvGrpSpPr>
            <p:cNvPr id="262" name="Google Shape;262;p6"/>
            <p:cNvGrpSpPr/>
            <p:nvPr/>
          </p:nvGrpSpPr>
          <p:grpSpPr>
            <a:xfrm>
              <a:off x="9356371" y="3799549"/>
              <a:ext cx="3086100" cy="4368190"/>
              <a:chOff x="0" y="0"/>
              <a:chExt cx="812800" cy="1150470"/>
            </a:xfrm>
          </p:grpSpPr>
          <p:sp>
            <p:nvSpPr>
              <p:cNvPr id="263" name="Google Shape;263;p6"/>
              <p:cNvSpPr/>
              <p:nvPr/>
            </p:nvSpPr>
            <p:spPr>
              <a:xfrm>
                <a:off x="0" y="0"/>
                <a:ext cx="812800" cy="1150470"/>
              </a:xfrm>
              <a:custGeom>
                <a:rect b="b" l="l" r="r" t="t"/>
                <a:pathLst>
                  <a:path extrusionOk="0" h="1150470" w="812800">
                    <a:moveTo>
                      <a:pt x="0" y="0"/>
                    </a:moveTo>
                    <a:lnTo>
                      <a:pt x="812800" y="0"/>
                    </a:lnTo>
                    <a:lnTo>
                      <a:pt x="812800" y="1150470"/>
                    </a:lnTo>
                    <a:lnTo>
                      <a:pt x="0" y="1150470"/>
                    </a:lnTo>
                    <a:close/>
                  </a:path>
                </a:pathLst>
              </a:custGeom>
              <a:solidFill>
                <a:srgbClr val="E6E6E6"/>
              </a:solidFill>
              <a:ln>
                <a:noFill/>
              </a:ln>
            </p:spPr>
          </p:sp>
          <p:sp>
            <p:nvSpPr>
              <p:cNvPr id="264" name="Google Shape;264;p6"/>
              <p:cNvSpPr txBox="1"/>
              <p:nvPr/>
            </p:nvSpPr>
            <p:spPr>
              <a:xfrm>
                <a:off x="0" y="19050"/>
                <a:ext cx="812800" cy="113142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65" name="Google Shape;265;p6"/>
            <p:cNvGrpSpPr/>
            <p:nvPr/>
          </p:nvGrpSpPr>
          <p:grpSpPr>
            <a:xfrm>
              <a:off x="10298096" y="7566414"/>
              <a:ext cx="1202650" cy="1202650"/>
              <a:chOff x="0" y="0"/>
              <a:chExt cx="812800" cy="812800"/>
            </a:xfrm>
          </p:grpSpPr>
          <p:sp>
            <p:nvSpPr>
              <p:cNvPr id="266" name="Google Shape;26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1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67" name="Google Shape;267;p6"/>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268" name="Google Shape;268;p6"/>
            <p:cNvSpPr/>
            <p:nvPr/>
          </p:nvSpPr>
          <p:spPr>
            <a:xfrm>
              <a:off x="10577874" y="7857648"/>
              <a:ext cx="643584" cy="620181"/>
            </a:xfrm>
            <a:custGeom>
              <a:rect b="b" l="l" r="r" t="t"/>
              <a:pathLst>
                <a:path extrusionOk="0" h="620181" w="643584">
                  <a:moveTo>
                    <a:pt x="0" y="0"/>
                  </a:moveTo>
                  <a:lnTo>
                    <a:pt x="643584" y="0"/>
                  </a:lnTo>
                  <a:lnTo>
                    <a:pt x="643584" y="620181"/>
                  </a:lnTo>
                  <a:lnTo>
                    <a:pt x="0" y="620181"/>
                  </a:lnTo>
                  <a:lnTo>
                    <a:pt x="0" y="0"/>
                  </a:lnTo>
                  <a:close/>
                </a:path>
              </a:pathLst>
            </a:custGeom>
            <a:blipFill rotWithShape="1">
              <a:blip r:embed="rId7">
                <a:alphaModFix/>
              </a:blip>
              <a:stretch>
                <a:fillRect b="0" l="0" r="0" t="0"/>
              </a:stretch>
            </a:blipFill>
            <a:ln>
              <a:noFill/>
            </a:ln>
          </p:spPr>
        </p:sp>
        <p:sp>
          <p:nvSpPr>
            <p:cNvPr id="269" name="Google Shape;269;p6"/>
            <p:cNvSpPr txBox="1"/>
            <p:nvPr/>
          </p:nvSpPr>
          <p:spPr>
            <a:xfrm>
              <a:off x="9880246" y="4095528"/>
              <a:ext cx="2037669" cy="3231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Times New Roman"/>
                  <a:ea typeface="Times New Roman"/>
                  <a:cs typeface="Times New Roman"/>
                  <a:sym typeface="Times New Roman"/>
                </a:rPr>
                <a:t>Thăng tiến</a:t>
              </a:r>
              <a:endParaRPr b="1" i="0" sz="2100" u="none" cap="none" strike="noStrike">
                <a:solidFill>
                  <a:srgbClr val="000000"/>
                </a:solidFill>
                <a:latin typeface="Times New Roman"/>
                <a:ea typeface="Times New Roman"/>
                <a:cs typeface="Times New Roman"/>
                <a:sym typeface="Times New Roman"/>
              </a:endParaRPr>
            </a:p>
          </p:txBody>
        </p:sp>
        <p:sp>
          <p:nvSpPr>
            <p:cNvPr id="270" name="Google Shape;270;p6"/>
            <p:cNvSpPr txBox="1"/>
            <p:nvPr/>
          </p:nvSpPr>
          <p:spPr>
            <a:xfrm>
              <a:off x="9632596" y="4953374"/>
              <a:ext cx="2697126" cy="258532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95959"/>
                  </a:solidFill>
                  <a:latin typeface="Arial"/>
                  <a:ea typeface="Arial"/>
                  <a:cs typeface="Arial"/>
                  <a:sym typeface="Arial"/>
                </a:rPr>
                <a:t>Với mong muốn phát triển bản thân và thăng tiến trong sự nghiệp, việc có được tấm bằng Đại học là điều cần thiết để tiến lên những vị trí cao hơn</a:t>
              </a:r>
              <a:r>
                <a:rPr b="0"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grpSp>
      <p:grpSp>
        <p:nvGrpSpPr>
          <p:cNvPr id="271" name="Google Shape;271;p6"/>
          <p:cNvGrpSpPr/>
          <p:nvPr/>
        </p:nvGrpSpPr>
        <p:grpSpPr>
          <a:xfrm>
            <a:off x="12871096" y="3799549"/>
            <a:ext cx="3086100" cy="4969515"/>
            <a:chOff x="12871096" y="3799549"/>
            <a:chExt cx="3086100" cy="4969515"/>
          </a:xfrm>
        </p:grpSpPr>
        <p:grpSp>
          <p:nvGrpSpPr>
            <p:cNvPr id="272" name="Google Shape;272;p6"/>
            <p:cNvGrpSpPr/>
            <p:nvPr/>
          </p:nvGrpSpPr>
          <p:grpSpPr>
            <a:xfrm>
              <a:off x="12871096" y="3799549"/>
              <a:ext cx="3086100" cy="4368190"/>
              <a:chOff x="0" y="0"/>
              <a:chExt cx="812800" cy="1150470"/>
            </a:xfrm>
          </p:grpSpPr>
          <p:sp>
            <p:nvSpPr>
              <p:cNvPr id="273" name="Google Shape;273;p6"/>
              <p:cNvSpPr/>
              <p:nvPr/>
            </p:nvSpPr>
            <p:spPr>
              <a:xfrm>
                <a:off x="0" y="0"/>
                <a:ext cx="812800" cy="1150470"/>
              </a:xfrm>
              <a:custGeom>
                <a:rect b="b" l="l" r="r" t="t"/>
                <a:pathLst>
                  <a:path extrusionOk="0" h="1150470" w="812800">
                    <a:moveTo>
                      <a:pt x="0" y="0"/>
                    </a:moveTo>
                    <a:lnTo>
                      <a:pt x="812800" y="0"/>
                    </a:lnTo>
                    <a:lnTo>
                      <a:pt x="812800" y="1150470"/>
                    </a:lnTo>
                    <a:lnTo>
                      <a:pt x="0" y="1150470"/>
                    </a:lnTo>
                    <a:close/>
                  </a:path>
                </a:pathLst>
              </a:custGeom>
              <a:solidFill>
                <a:srgbClr val="E6E6E6"/>
              </a:solidFill>
              <a:ln>
                <a:noFill/>
              </a:ln>
            </p:spPr>
          </p:sp>
          <p:sp>
            <p:nvSpPr>
              <p:cNvPr id="274" name="Google Shape;274;p6"/>
              <p:cNvSpPr txBox="1"/>
              <p:nvPr/>
            </p:nvSpPr>
            <p:spPr>
              <a:xfrm>
                <a:off x="0" y="28575"/>
                <a:ext cx="812800" cy="112189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75" name="Google Shape;275;p6"/>
            <p:cNvGrpSpPr/>
            <p:nvPr/>
          </p:nvGrpSpPr>
          <p:grpSpPr>
            <a:xfrm>
              <a:off x="13812821" y="7566414"/>
              <a:ext cx="1202650" cy="1202650"/>
              <a:chOff x="0" y="0"/>
              <a:chExt cx="812800" cy="812800"/>
            </a:xfrm>
          </p:grpSpPr>
          <p:sp>
            <p:nvSpPr>
              <p:cNvPr id="276" name="Google Shape;27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77" name="Google Shape;277;p6"/>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278" name="Google Shape;278;p6"/>
            <p:cNvSpPr txBox="1"/>
            <p:nvPr/>
          </p:nvSpPr>
          <p:spPr>
            <a:xfrm>
              <a:off x="13182973" y="4095528"/>
              <a:ext cx="2561885" cy="3231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Times New Roman"/>
                  <a:ea typeface="Times New Roman"/>
                  <a:cs typeface="Times New Roman"/>
                  <a:sym typeface="Times New Roman"/>
                </a:rPr>
                <a:t>Quản lý thời gian</a:t>
              </a:r>
              <a:endParaRPr b="1" i="0" sz="2100" u="none" cap="none" strike="noStrike">
                <a:solidFill>
                  <a:srgbClr val="000000"/>
                </a:solidFill>
                <a:latin typeface="Times New Roman"/>
                <a:ea typeface="Times New Roman"/>
                <a:cs typeface="Times New Roman"/>
                <a:sym typeface="Times New Roman"/>
              </a:endParaRPr>
            </a:p>
          </p:txBody>
        </p:sp>
        <p:sp>
          <p:nvSpPr>
            <p:cNvPr id="279" name="Google Shape;279;p6"/>
            <p:cNvSpPr txBox="1"/>
            <p:nvPr/>
          </p:nvSpPr>
          <p:spPr>
            <a:xfrm>
              <a:off x="13070925" y="4898784"/>
              <a:ext cx="2686441" cy="129266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Quản lý thời gian, làm việc hiệu quả, sắp xếp công việc hợp lý.</a:t>
              </a:r>
              <a:endParaRPr b="0" i="0" sz="2000" u="none" cap="none" strike="noStrike">
                <a:solidFill>
                  <a:srgbClr val="545454"/>
                </a:solidFill>
                <a:latin typeface="Times New Roman"/>
                <a:ea typeface="Times New Roman"/>
                <a:cs typeface="Times New Roman"/>
                <a:sym typeface="Times New Roman"/>
              </a:endParaRPr>
            </a:p>
          </p:txBody>
        </p:sp>
        <p:sp>
          <p:nvSpPr>
            <p:cNvPr id="280" name="Google Shape;280;p6"/>
            <p:cNvSpPr/>
            <p:nvPr/>
          </p:nvSpPr>
          <p:spPr>
            <a:xfrm>
              <a:off x="14060112" y="7689911"/>
              <a:ext cx="769506" cy="951991"/>
            </a:xfrm>
            <a:custGeom>
              <a:rect b="b" l="l" r="r" t="t"/>
              <a:pathLst>
                <a:path extrusionOk="0" h="951991" w="769506">
                  <a:moveTo>
                    <a:pt x="0" y="0"/>
                  </a:moveTo>
                  <a:lnTo>
                    <a:pt x="769507" y="0"/>
                  </a:lnTo>
                  <a:lnTo>
                    <a:pt x="769507" y="951991"/>
                  </a:lnTo>
                  <a:lnTo>
                    <a:pt x="0" y="951991"/>
                  </a:lnTo>
                  <a:lnTo>
                    <a:pt x="0" y="0"/>
                  </a:lnTo>
                  <a:close/>
                </a:path>
              </a:pathLst>
            </a:custGeom>
            <a:blipFill rotWithShape="1">
              <a:blip r:embed="rId8">
                <a:alphaModFix/>
              </a:blip>
              <a:stretch>
                <a:fillRect b="0" l="0" r="0" t="0"/>
              </a:stretch>
            </a:blipFill>
            <a:ln>
              <a:noFill/>
            </a:ln>
          </p:spPr>
        </p:sp>
      </p:grpSp>
      <p:sp>
        <p:nvSpPr>
          <p:cNvPr id="281" name="Google Shape;281;p6">
            <a:hlinkClick action="ppaction://hlinksldjump" r:id="rId9"/>
          </p:cNvPr>
          <p:cNvSpPr/>
          <p:nvPr/>
        </p:nvSpPr>
        <p:spPr>
          <a:xfrm>
            <a:off x="17314744" y="894243"/>
            <a:ext cx="807886" cy="457200"/>
          </a:xfrm>
          <a:custGeom>
            <a:rect b="b" l="l" r="r" t="t"/>
            <a:pathLst>
              <a:path extrusionOk="0" h="120000" w="120000">
                <a:moveTo>
                  <a:pt x="0" y="0"/>
                </a:moveTo>
                <a:lnTo>
                  <a:pt x="120000" y="0"/>
                </a:lnTo>
                <a:lnTo>
                  <a:pt x="120000" y="120000"/>
                </a:lnTo>
                <a:lnTo>
                  <a:pt x="0" y="120000"/>
                </a:lnTo>
                <a:close/>
                <a:moveTo>
                  <a:pt x="60000" y="15000"/>
                </a:moveTo>
                <a:lnTo>
                  <a:pt x="34534" y="60000"/>
                </a:lnTo>
                <a:lnTo>
                  <a:pt x="40900" y="60000"/>
                </a:lnTo>
                <a:lnTo>
                  <a:pt x="40900" y="105000"/>
                </a:lnTo>
                <a:lnTo>
                  <a:pt x="79100" y="105000"/>
                </a:lnTo>
                <a:lnTo>
                  <a:pt x="79100" y="60000"/>
                </a:lnTo>
                <a:lnTo>
                  <a:pt x="85466" y="60000"/>
                </a:lnTo>
                <a:lnTo>
                  <a:pt x="75917" y="43125"/>
                </a:lnTo>
                <a:lnTo>
                  <a:pt x="75917" y="20625"/>
                </a:lnTo>
                <a:lnTo>
                  <a:pt x="69550" y="20625"/>
                </a:lnTo>
                <a:lnTo>
                  <a:pt x="69550" y="31875"/>
                </a:lnTo>
                <a:close/>
              </a:path>
              <a:path extrusionOk="0" fill="darkenLess" h="120000" w="120000">
                <a:moveTo>
                  <a:pt x="75917" y="43125"/>
                </a:moveTo>
                <a:lnTo>
                  <a:pt x="75917" y="20625"/>
                </a:lnTo>
                <a:lnTo>
                  <a:pt x="69550" y="20625"/>
                </a:lnTo>
                <a:lnTo>
                  <a:pt x="69550" y="31875"/>
                </a:lnTo>
                <a:close/>
                <a:moveTo>
                  <a:pt x="40900" y="60000"/>
                </a:moveTo>
                <a:lnTo>
                  <a:pt x="40900" y="105000"/>
                </a:lnTo>
                <a:lnTo>
                  <a:pt x="56817" y="105000"/>
                </a:lnTo>
                <a:lnTo>
                  <a:pt x="56817" y="82500"/>
                </a:lnTo>
                <a:lnTo>
                  <a:pt x="63183" y="82500"/>
                </a:lnTo>
                <a:lnTo>
                  <a:pt x="63183" y="105000"/>
                </a:lnTo>
                <a:lnTo>
                  <a:pt x="79100" y="105000"/>
                </a:lnTo>
                <a:lnTo>
                  <a:pt x="79100" y="60000"/>
                </a:lnTo>
                <a:close/>
              </a:path>
              <a:path extrusionOk="0" fill="darken" h="120000" w="120000">
                <a:moveTo>
                  <a:pt x="60000" y="15000"/>
                </a:moveTo>
                <a:lnTo>
                  <a:pt x="34534" y="60000"/>
                </a:lnTo>
                <a:lnTo>
                  <a:pt x="85466" y="60000"/>
                </a:lnTo>
                <a:close/>
                <a:moveTo>
                  <a:pt x="56817" y="82500"/>
                </a:moveTo>
                <a:lnTo>
                  <a:pt x="63183" y="82500"/>
                </a:lnTo>
                <a:lnTo>
                  <a:pt x="63183" y="105000"/>
                </a:lnTo>
                <a:lnTo>
                  <a:pt x="56817" y="105000"/>
                </a:lnTo>
                <a:close/>
              </a:path>
              <a:path extrusionOk="0" fill="none" h="120000" w="120000">
                <a:moveTo>
                  <a:pt x="60000" y="15000"/>
                </a:moveTo>
                <a:lnTo>
                  <a:pt x="69550" y="31875"/>
                </a:lnTo>
                <a:lnTo>
                  <a:pt x="69550" y="20625"/>
                </a:lnTo>
                <a:lnTo>
                  <a:pt x="75917" y="20625"/>
                </a:lnTo>
                <a:lnTo>
                  <a:pt x="75917" y="43125"/>
                </a:lnTo>
                <a:lnTo>
                  <a:pt x="85466" y="60000"/>
                </a:lnTo>
                <a:lnTo>
                  <a:pt x="79100" y="60000"/>
                </a:lnTo>
                <a:lnTo>
                  <a:pt x="79100" y="105000"/>
                </a:lnTo>
                <a:lnTo>
                  <a:pt x="40900" y="105000"/>
                </a:lnTo>
                <a:lnTo>
                  <a:pt x="40900" y="60000"/>
                </a:lnTo>
                <a:lnTo>
                  <a:pt x="34534" y="60000"/>
                </a:lnTo>
                <a:close/>
                <a:moveTo>
                  <a:pt x="69550" y="31875"/>
                </a:moveTo>
                <a:lnTo>
                  <a:pt x="75917" y="43125"/>
                </a:lnTo>
                <a:moveTo>
                  <a:pt x="79100" y="60000"/>
                </a:moveTo>
                <a:lnTo>
                  <a:pt x="40900" y="60000"/>
                </a:lnTo>
                <a:moveTo>
                  <a:pt x="56817" y="105000"/>
                </a:moveTo>
                <a:lnTo>
                  <a:pt x="56817" y="82500"/>
                </a:lnTo>
                <a:lnTo>
                  <a:pt x="63183" y="82500"/>
                </a:lnTo>
                <a:lnTo>
                  <a:pt x="63183" y="105000"/>
                </a:lnTo>
              </a:path>
              <a:path extrusionOk="0" fill="none" h="120000" w="120000">
                <a:moveTo>
                  <a:pt x="0" y="0"/>
                </a:moveTo>
                <a:lnTo>
                  <a:pt x="120000" y="0"/>
                </a:lnTo>
                <a:lnTo>
                  <a:pt x="120000" y="120000"/>
                </a:lnTo>
                <a:lnTo>
                  <a:pt x="0" y="120000"/>
                </a:lnTo>
                <a:close/>
              </a:path>
            </a:pathLst>
          </a:custGeom>
          <a:solidFill>
            <a:srgbClr val="F2F2F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grpSp>
        <p:nvGrpSpPr>
          <p:cNvPr id="282" name="Google Shape;282;p6"/>
          <p:cNvGrpSpPr/>
          <p:nvPr/>
        </p:nvGrpSpPr>
        <p:grpSpPr>
          <a:xfrm>
            <a:off x="2330804" y="3799549"/>
            <a:ext cx="3086100" cy="4969515"/>
            <a:chOff x="2330804" y="3799549"/>
            <a:chExt cx="3086100" cy="4969515"/>
          </a:xfrm>
        </p:grpSpPr>
        <p:grpSp>
          <p:nvGrpSpPr>
            <p:cNvPr id="283" name="Google Shape;283;p6"/>
            <p:cNvGrpSpPr/>
            <p:nvPr/>
          </p:nvGrpSpPr>
          <p:grpSpPr>
            <a:xfrm>
              <a:off x="2330804" y="3799549"/>
              <a:ext cx="3086100" cy="4969515"/>
              <a:chOff x="2330804" y="3799549"/>
              <a:chExt cx="3086100" cy="4969515"/>
            </a:xfrm>
          </p:grpSpPr>
          <p:grpSp>
            <p:nvGrpSpPr>
              <p:cNvPr id="284" name="Google Shape;284;p6"/>
              <p:cNvGrpSpPr/>
              <p:nvPr/>
            </p:nvGrpSpPr>
            <p:grpSpPr>
              <a:xfrm>
                <a:off x="2330804" y="3799549"/>
                <a:ext cx="3086100" cy="4368190"/>
                <a:chOff x="0" y="0"/>
                <a:chExt cx="812800" cy="1150470"/>
              </a:xfrm>
            </p:grpSpPr>
            <p:sp>
              <p:nvSpPr>
                <p:cNvPr id="285" name="Google Shape;285;p6"/>
                <p:cNvSpPr/>
                <p:nvPr/>
              </p:nvSpPr>
              <p:spPr>
                <a:xfrm>
                  <a:off x="0" y="0"/>
                  <a:ext cx="812800" cy="1150470"/>
                </a:xfrm>
                <a:custGeom>
                  <a:rect b="b" l="l" r="r" t="t"/>
                  <a:pathLst>
                    <a:path extrusionOk="0" h="1150470" w="812800">
                      <a:moveTo>
                        <a:pt x="0" y="0"/>
                      </a:moveTo>
                      <a:lnTo>
                        <a:pt x="812800" y="0"/>
                      </a:lnTo>
                      <a:lnTo>
                        <a:pt x="812800" y="1150470"/>
                      </a:lnTo>
                      <a:lnTo>
                        <a:pt x="0" y="1150470"/>
                      </a:lnTo>
                      <a:close/>
                    </a:path>
                  </a:pathLst>
                </a:custGeom>
                <a:solidFill>
                  <a:srgbClr val="E6E6E6"/>
                </a:solidFill>
                <a:ln>
                  <a:noFill/>
                </a:ln>
              </p:spPr>
            </p:sp>
            <p:sp>
              <p:nvSpPr>
                <p:cNvPr id="286" name="Google Shape;286;p6"/>
                <p:cNvSpPr txBox="1"/>
                <p:nvPr/>
              </p:nvSpPr>
              <p:spPr>
                <a:xfrm>
                  <a:off x="0" y="28575"/>
                  <a:ext cx="812800" cy="112189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287" name="Google Shape;287;p6"/>
              <p:cNvGrpSpPr/>
              <p:nvPr/>
            </p:nvGrpSpPr>
            <p:grpSpPr>
              <a:xfrm>
                <a:off x="3272529" y="7566414"/>
                <a:ext cx="1202650" cy="1202650"/>
                <a:chOff x="0" y="0"/>
                <a:chExt cx="812800" cy="812800"/>
              </a:xfrm>
            </p:grpSpPr>
            <p:sp>
              <p:nvSpPr>
                <p:cNvPr id="288" name="Google Shape;288;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89" name="Google Shape;289;p6"/>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290" name="Google Shape;290;p6"/>
              <p:cNvSpPr txBox="1"/>
              <p:nvPr/>
            </p:nvSpPr>
            <p:spPr>
              <a:xfrm>
                <a:off x="2543142" y="4095528"/>
                <a:ext cx="2774319" cy="64633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Times New Roman"/>
                    <a:ea typeface="Times New Roman"/>
                    <a:cs typeface="Times New Roman"/>
                    <a:sym typeface="Times New Roman"/>
                  </a:rPr>
                  <a:t>Củng cố kiến thức chuyên ngành</a:t>
                </a:r>
                <a:endParaRPr b="1" i="0" sz="2100" u="none" cap="none" strike="noStrike">
                  <a:solidFill>
                    <a:srgbClr val="000000"/>
                  </a:solidFill>
                  <a:latin typeface="Times New Roman"/>
                  <a:ea typeface="Times New Roman"/>
                  <a:cs typeface="Times New Roman"/>
                  <a:sym typeface="Times New Roman"/>
                </a:endParaRPr>
              </a:p>
            </p:txBody>
          </p:sp>
          <p:sp>
            <p:nvSpPr>
              <p:cNvPr id="291" name="Google Shape;291;p6"/>
              <p:cNvSpPr txBox="1"/>
              <p:nvPr/>
            </p:nvSpPr>
            <p:spPr>
              <a:xfrm>
                <a:off x="2592783" y="5007926"/>
                <a:ext cx="2675036" cy="215443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Củng cố kiến thức, khả năng tư duy, hiểu rõ về mô hình hoạt động cơ bản của một hệ thống công nghệ thông tin.</a:t>
                </a:r>
                <a:endParaRPr b="0" i="0" sz="1400" u="none" cap="none" strike="noStrike">
                  <a:solidFill>
                    <a:srgbClr val="000000"/>
                  </a:solidFill>
                  <a:latin typeface="Times New Roman"/>
                  <a:ea typeface="Times New Roman"/>
                  <a:cs typeface="Times New Roman"/>
                  <a:sym typeface="Times New Roman"/>
                </a:endParaRPr>
              </a:p>
            </p:txBody>
          </p:sp>
        </p:grpSp>
        <p:pic>
          <p:nvPicPr>
            <p:cNvPr id="292" name="Google Shape;292;p6"/>
            <p:cNvPicPr preferRelativeResize="0"/>
            <p:nvPr/>
          </p:nvPicPr>
          <p:blipFill rotWithShape="1">
            <a:blip r:embed="rId10">
              <a:alphaModFix/>
            </a:blip>
            <a:srcRect b="0" l="0" r="0" t="0"/>
            <a:stretch/>
          </p:blipFill>
          <p:spPr>
            <a:xfrm>
              <a:off x="3511176" y="7836620"/>
              <a:ext cx="704517" cy="704517"/>
            </a:xfrm>
            <a:prstGeom prst="rect">
              <a:avLst/>
            </a:prstGeom>
            <a:noFill/>
            <a:ln>
              <a:noFill/>
            </a:ln>
          </p:spPr>
        </p:pic>
      </p:grpSp>
      <p:grpSp>
        <p:nvGrpSpPr>
          <p:cNvPr id="293" name="Google Shape;293;p6"/>
          <p:cNvGrpSpPr/>
          <p:nvPr/>
        </p:nvGrpSpPr>
        <p:grpSpPr>
          <a:xfrm>
            <a:off x="0" y="-1"/>
            <a:ext cx="18288000" cy="1025922"/>
            <a:chOff x="0" y="-1"/>
            <a:chExt cx="18288000" cy="1025922"/>
          </a:xfrm>
        </p:grpSpPr>
        <p:sp>
          <p:nvSpPr>
            <p:cNvPr id="294" name="Google Shape;294;p6"/>
            <p:cNvSpPr/>
            <p:nvPr/>
          </p:nvSpPr>
          <p:spPr>
            <a:xfrm>
              <a:off x="0" y="-1"/>
              <a:ext cx="18288000" cy="816057"/>
            </a:xfrm>
            <a:prstGeom prst="rect">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6"/>
            <p:cNvSpPr/>
            <p:nvPr/>
          </p:nvSpPr>
          <p:spPr>
            <a:xfrm>
              <a:off x="297029" y="35881"/>
              <a:ext cx="740664" cy="744292"/>
            </a:xfrm>
            <a:custGeom>
              <a:rect b="b" l="l" r="r" t="t"/>
              <a:pathLst>
                <a:path extrusionOk="0" h="1720511" w="2127371">
                  <a:moveTo>
                    <a:pt x="0" y="0"/>
                  </a:moveTo>
                  <a:lnTo>
                    <a:pt x="2127371" y="0"/>
                  </a:lnTo>
                  <a:lnTo>
                    <a:pt x="2127371" y="1720511"/>
                  </a:lnTo>
                  <a:lnTo>
                    <a:pt x="0" y="1720511"/>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 name="Google Shape;296;p6"/>
            <p:cNvSpPr txBox="1"/>
            <p:nvPr/>
          </p:nvSpPr>
          <p:spPr>
            <a:xfrm>
              <a:off x="681011" y="-1"/>
              <a:ext cx="7866641" cy="1025922"/>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Đại Học Quốc Gia Thành Phố Hồ Chí Minh</a:t>
              </a:r>
              <a:endParaRPr/>
            </a:p>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Trường Đại Học Công Nghệ Thông Tin VNUHCM - UIT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100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par>
                                <p:cTn fill="hold" nodeType="withEffect" presetClass="entr" presetID="10" presetSubtype="0">
                                  <p:stCondLst>
                                    <p:cond delay="100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200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par>
                                <p:cTn fill="hold" nodeType="withEffect" presetClass="entr" presetID="10" presetSubtype="0">
                                  <p:stCondLst>
                                    <p:cond delay="200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300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par>
                                <p:cTn fill="hold" nodeType="withEffect" presetClass="entr" presetID="10" presetSubtype="0">
                                  <p:stCondLst>
                                    <p:cond delay="300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02" name="Google Shape;302;p7"/>
          <p:cNvSpPr/>
          <p:nvPr/>
        </p:nvSpPr>
        <p:spPr>
          <a:xfrm>
            <a:off x="14366643" y="8518825"/>
            <a:ext cx="3921357" cy="1768175"/>
          </a:xfrm>
          <a:custGeom>
            <a:rect b="b" l="l" r="r" t="t"/>
            <a:pathLst>
              <a:path extrusionOk="0" h="1768175" w="3921357">
                <a:moveTo>
                  <a:pt x="0" y="0"/>
                </a:moveTo>
                <a:lnTo>
                  <a:pt x="3921357" y="0"/>
                </a:lnTo>
                <a:lnTo>
                  <a:pt x="3921357" y="1768175"/>
                </a:lnTo>
                <a:lnTo>
                  <a:pt x="0" y="1768175"/>
                </a:lnTo>
                <a:lnTo>
                  <a:pt x="0" y="0"/>
                </a:lnTo>
                <a:close/>
              </a:path>
            </a:pathLst>
          </a:custGeom>
          <a:blipFill rotWithShape="1">
            <a:blip r:embed="rId4">
              <a:alphaModFix/>
            </a:blip>
            <a:stretch>
              <a:fillRect b="0" l="0" r="0" t="0"/>
            </a:stretch>
          </a:blipFill>
          <a:ln>
            <a:noFill/>
          </a:ln>
        </p:spPr>
      </p:sp>
      <p:sp>
        <p:nvSpPr>
          <p:cNvPr id="303" name="Google Shape;303;p7"/>
          <p:cNvSpPr/>
          <p:nvPr/>
        </p:nvSpPr>
        <p:spPr>
          <a:xfrm flipH="1">
            <a:off x="-201314" y="0"/>
            <a:ext cx="2040628" cy="2393060"/>
          </a:xfrm>
          <a:custGeom>
            <a:rect b="b" l="l" r="r" t="t"/>
            <a:pathLst>
              <a:path extrusionOk="0" h="2393060" w="2040628">
                <a:moveTo>
                  <a:pt x="2040628" y="0"/>
                </a:moveTo>
                <a:lnTo>
                  <a:pt x="0" y="0"/>
                </a:lnTo>
                <a:lnTo>
                  <a:pt x="0" y="2393060"/>
                </a:lnTo>
                <a:lnTo>
                  <a:pt x="2040628" y="2393060"/>
                </a:lnTo>
                <a:lnTo>
                  <a:pt x="2040628" y="0"/>
                </a:lnTo>
                <a:close/>
              </a:path>
            </a:pathLst>
          </a:custGeom>
          <a:blipFill rotWithShape="1">
            <a:blip r:embed="rId5">
              <a:alphaModFix/>
            </a:blip>
            <a:stretch>
              <a:fillRect b="0" l="0" r="0" t="0"/>
            </a:stretch>
          </a:blipFill>
          <a:ln>
            <a:noFill/>
          </a:ln>
        </p:spPr>
      </p:sp>
      <p:sp>
        <p:nvSpPr>
          <p:cNvPr id="304" name="Google Shape;304;p7"/>
          <p:cNvSpPr txBox="1"/>
          <p:nvPr/>
        </p:nvSpPr>
        <p:spPr>
          <a:xfrm>
            <a:off x="1169332" y="1274368"/>
            <a:ext cx="15946837" cy="19697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Times New Roman"/>
                <a:ea typeface="Times New Roman"/>
                <a:cs typeface="Times New Roman"/>
                <a:sym typeface="Times New Roman"/>
              </a:rPr>
              <a:t>QUA TÌM HIỂU CHƯƠNG TRÌNH ĐÀO TẠO LIÊN THÔNG, CỬ NHÂN VĂN BẰNG 1, CỬ NHÂN VĂN BẰNG 2, LIÊN THÔNG ĐẠI HỌC NĂM 2024. </a:t>
            </a:r>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Times New Roman"/>
                <a:ea typeface="Times New Roman"/>
                <a:cs typeface="Times New Roman"/>
                <a:sym typeface="Times New Roman"/>
              </a:rPr>
              <a:t>ANH CHỊ HÃY CHO BIẾT MỤC TIÊU SAU KHI HỌC XONG </a:t>
            </a:r>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Times New Roman"/>
                <a:ea typeface="Times New Roman"/>
                <a:cs typeface="Times New Roman"/>
                <a:sym typeface="Times New Roman"/>
              </a:rPr>
              <a:t>NGÀNH CÔNG NGHỆ THÔNG TIN?</a:t>
            </a:r>
            <a:endParaRPr b="0" i="0" sz="1400" u="none" cap="none" strike="noStrike">
              <a:solidFill>
                <a:srgbClr val="000000"/>
              </a:solidFill>
              <a:latin typeface="Times New Roman"/>
              <a:ea typeface="Times New Roman"/>
              <a:cs typeface="Times New Roman"/>
              <a:sym typeface="Times New Roman"/>
            </a:endParaRPr>
          </a:p>
        </p:txBody>
      </p:sp>
      <p:sp>
        <p:nvSpPr>
          <p:cNvPr id="305" name="Google Shape;305;p7"/>
          <p:cNvSpPr/>
          <p:nvPr/>
        </p:nvSpPr>
        <p:spPr>
          <a:xfrm rot="1616431">
            <a:off x="16945589" y="2380760"/>
            <a:ext cx="638462" cy="426188"/>
          </a:xfrm>
          <a:custGeom>
            <a:rect b="b" l="l" r="r" t="t"/>
            <a:pathLst>
              <a:path extrusionOk="0" h="426188" w="638462">
                <a:moveTo>
                  <a:pt x="0" y="0"/>
                </a:moveTo>
                <a:lnTo>
                  <a:pt x="638462" y="0"/>
                </a:lnTo>
                <a:lnTo>
                  <a:pt x="638462" y="426188"/>
                </a:lnTo>
                <a:lnTo>
                  <a:pt x="0" y="426188"/>
                </a:lnTo>
                <a:lnTo>
                  <a:pt x="0" y="0"/>
                </a:lnTo>
                <a:close/>
              </a:path>
            </a:pathLst>
          </a:custGeom>
          <a:blipFill rotWithShape="1">
            <a:blip r:embed="rId6">
              <a:alphaModFix/>
            </a:blip>
            <a:stretch>
              <a:fillRect b="0" l="0" r="0" t="0"/>
            </a:stretch>
          </a:blipFill>
          <a:ln>
            <a:noFill/>
          </a:ln>
        </p:spPr>
      </p:sp>
      <p:sp>
        <p:nvSpPr>
          <p:cNvPr id="306" name="Google Shape;306;p7">
            <a:hlinkClick action="ppaction://hlinksldjump" r:id="rId7"/>
          </p:cNvPr>
          <p:cNvSpPr/>
          <p:nvPr/>
        </p:nvSpPr>
        <p:spPr>
          <a:xfrm>
            <a:off x="17347689" y="955228"/>
            <a:ext cx="807886" cy="457200"/>
          </a:xfrm>
          <a:custGeom>
            <a:rect b="b" l="l" r="r" t="t"/>
            <a:pathLst>
              <a:path extrusionOk="0" h="120000" w="120000">
                <a:moveTo>
                  <a:pt x="0" y="0"/>
                </a:moveTo>
                <a:lnTo>
                  <a:pt x="120000" y="0"/>
                </a:lnTo>
                <a:lnTo>
                  <a:pt x="120000" y="120000"/>
                </a:lnTo>
                <a:lnTo>
                  <a:pt x="0" y="120000"/>
                </a:lnTo>
                <a:close/>
                <a:moveTo>
                  <a:pt x="60000" y="15000"/>
                </a:moveTo>
                <a:lnTo>
                  <a:pt x="34534" y="60000"/>
                </a:lnTo>
                <a:lnTo>
                  <a:pt x="40900" y="60000"/>
                </a:lnTo>
                <a:lnTo>
                  <a:pt x="40900" y="105000"/>
                </a:lnTo>
                <a:lnTo>
                  <a:pt x="79100" y="105000"/>
                </a:lnTo>
                <a:lnTo>
                  <a:pt x="79100" y="60000"/>
                </a:lnTo>
                <a:lnTo>
                  <a:pt x="85466" y="60000"/>
                </a:lnTo>
                <a:lnTo>
                  <a:pt x="75917" y="43125"/>
                </a:lnTo>
                <a:lnTo>
                  <a:pt x="75917" y="20625"/>
                </a:lnTo>
                <a:lnTo>
                  <a:pt x="69550" y="20625"/>
                </a:lnTo>
                <a:lnTo>
                  <a:pt x="69550" y="31875"/>
                </a:lnTo>
                <a:close/>
              </a:path>
              <a:path extrusionOk="0" fill="darkenLess" h="120000" w="120000">
                <a:moveTo>
                  <a:pt x="75917" y="43125"/>
                </a:moveTo>
                <a:lnTo>
                  <a:pt x="75917" y="20625"/>
                </a:lnTo>
                <a:lnTo>
                  <a:pt x="69550" y="20625"/>
                </a:lnTo>
                <a:lnTo>
                  <a:pt x="69550" y="31875"/>
                </a:lnTo>
                <a:close/>
                <a:moveTo>
                  <a:pt x="40900" y="60000"/>
                </a:moveTo>
                <a:lnTo>
                  <a:pt x="40900" y="105000"/>
                </a:lnTo>
                <a:lnTo>
                  <a:pt x="56817" y="105000"/>
                </a:lnTo>
                <a:lnTo>
                  <a:pt x="56817" y="82500"/>
                </a:lnTo>
                <a:lnTo>
                  <a:pt x="63183" y="82500"/>
                </a:lnTo>
                <a:lnTo>
                  <a:pt x="63183" y="105000"/>
                </a:lnTo>
                <a:lnTo>
                  <a:pt x="79100" y="105000"/>
                </a:lnTo>
                <a:lnTo>
                  <a:pt x="79100" y="60000"/>
                </a:lnTo>
                <a:close/>
              </a:path>
              <a:path extrusionOk="0" fill="darken" h="120000" w="120000">
                <a:moveTo>
                  <a:pt x="60000" y="15000"/>
                </a:moveTo>
                <a:lnTo>
                  <a:pt x="34534" y="60000"/>
                </a:lnTo>
                <a:lnTo>
                  <a:pt x="85466" y="60000"/>
                </a:lnTo>
                <a:close/>
                <a:moveTo>
                  <a:pt x="56817" y="82500"/>
                </a:moveTo>
                <a:lnTo>
                  <a:pt x="63183" y="82500"/>
                </a:lnTo>
                <a:lnTo>
                  <a:pt x="63183" y="105000"/>
                </a:lnTo>
                <a:lnTo>
                  <a:pt x="56817" y="105000"/>
                </a:lnTo>
                <a:close/>
              </a:path>
              <a:path extrusionOk="0" fill="none" h="120000" w="120000">
                <a:moveTo>
                  <a:pt x="60000" y="15000"/>
                </a:moveTo>
                <a:lnTo>
                  <a:pt x="69550" y="31875"/>
                </a:lnTo>
                <a:lnTo>
                  <a:pt x="69550" y="20625"/>
                </a:lnTo>
                <a:lnTo>
                  <a:pt x="75917" y="20625"/>
                </a:lnTo>
                <a:lnTo>
                  <a:pt x="75917" y="43125"/>
                </a:lnTo>
                <a:lnTo>
                  <a:pt x="85466" y="60000"/>
                </a:lnTo>
                <a:lnTo>
                  <a:pt x="79100" y="60000"/>
                </a:lnTo>
                <a:lnTo>
                  <a:pt x="79100" y="105000"/>
                </a:lnTo>
                <a:lnTo>
                  <a:pt x="40900" y="105000"/>
                </a:lnTo>
                <a:lnTo>
                  <a:pt x="40900" y="60000"/>
                </a:lnTo>
                <a:lnTo>
                  <a:pt x="34534" y="60000"/>
                </a:lnTo>
                <a:close/>
                <a:moveTo>
                  <a:pt x="69550" y="31875"/>
                </a:moveTo>
                <a:lnTo>
                  <a:pt x="75917" y="43125"/>
                </a:lnTo>
                <a:moveTo>
                  <a:pt x="79100" y="60000"/>
                </a:moveTo>
                <a:lnTo>
                  <a:pt x="40900" y="60000"/>
                </a:lnTo>
                <a:moveTo>
                  <a:pt x="56817" y="105000"/>
                </a:moveTo>
                <a:lnTo>
                  <a:pt x="56817" y="82500"/>
                </a:lnTo>
                <a:lnTo>
                  <a:pt x="63183" y="82500"/>
                </a:lnTo>
                <a:lnTo>
                  <a:pt x="63183" y="105000"/>
                </a:lnTo>
              </a:path>
              <a:path extrusionOk="0" fill="none" h="120000" w="120000">
                <a:moveTo>
                  <a:pt x="0" y="0"/>
                </a:moveTo>
                <a:lnTo>
                  <a:pt x="120000" y="0"/>
                </a:lnTo>
                <a:lnTo>
                  <a:pt x="120000" y="120000"/>
                </a:lnTo>
                <a:lnTo>
                  <a:pt x="0" y="120000"/>
                </a:lnTo>
                <a:close/>
              </a:path>
            </a:pathLst>
          </a:custGeom>
          <a:solidFill>
            <a:srgbClr val="F2F2F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grpSp>
        <p:nvGrpSpPr>
          <p:cNvPr id="307" name="Google Shape;307;p7"/>
          <p:cNvGrpSpPr/>
          <p:nvPr/>
        </p:nvGrpSpPr>
        <p:grpSpPr>
          <a:xfrm>
            <a:off x="1037693" y="3652545"/>
            <a:ext cx="2934320" cy="5156154"/>
            <a:chOff x="1104762" y="3117150"/>
            <a:chExt cx="2934320" cy="5156154"/>
          </a:xfrm>
        </p:grpSpPr>
        <p:grpSp>
          <p:nvGrpSpPr>
            <p:cNvPr id="308" name="Google Shape;308;p7"/>
            <p:cNvGrpSpPr/>
            <p:nvPr/>
          </p:nvGrpSpPr>
          <p:grpSpPr>
            <a:xfrm>
              <a:off x="1104762" y="3117150"/>
              <a:ext cx="2934320" cy="5156154"/>
              <a:chOff x="1104762" y="3117150"/>
              <a:chExt cx="2934320" cy="5156154"/>
            </a:xfrm>
          </p:grpSpPr>
          <p:sp>
            <p:nvSpPr>
              <p:cNvPr id="309" name="Google Shape;309;p7"/>
              <p:cNvSpPr/>
              <p:nvPr/>
            </p:nvSpPr>
            <p:spPr>
              <a:xfrm flipH="1" rot="10800000">
                <a:off x="1104762" y="3117150"/>
                <a:ext cx="2934320" cy="5156154"/>
              </a:xfrm>
              <a:custGeom>
                <a:rect b="b" l="l" r="r" t="t"/>
                <a:pathLst>
                  <a:path extrusionOk="0" h="5156154" w="2934320">
                    <a:moveTo>
                      <a:pt x="0" y="5156154"/>
                    </a:moveTo>
                    <a:lnTo>
                      <a:pt x="2934320" y="5156154"/>
                    </a:lnTo>
                    <a:lnTo>
                      <a:pt x="2934320" y="0"/>
                    </a:lnTo>
                    <a:lnTo>
                      <a:pt x="0" y="0"/>
                    </a:lnTo>
                    <a:lnTo>
                      <a:pt x="0" y="5156154"/>
                    </a:lnTo>
                    <a:close/>
                  </a:path>
                </a:pathLst>
              </a:custGeom>
              <a:blipFill rotWithShape="1">
                <a:blip r:embed="rId8">
                  <a:alphaModFix/>
                </a:blip>
                <a:stretch>
                  <a:fillRect b="0" l="0" r="0" t="0"/>
                </a:stretch>
              </a:blipFill>
              <a:ln>
                <a:noFill/>
              </a:ln>
            </p:spPr>
          </p:sp>
          <p:sp>
            <p:nvSpPr>
              <p:cNvPr id="310" name="Google Shape;310;p7"/>
              <p:cNvSpPr txBox="1"/>
              <p:nvPr/>
            </p:nvSpPr>
            <p:spPr>
              <a:xfrm>
                <a:off x="1426502" y="3541097"/>
                <a:ext cx="2285904" cy="17235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Nắm vững các kiến thức cơ bản và chuyên môn sâu về CNTT.</a:t>
                </a:r>
                <a:endParaRPr b="0" i="0" sz="1400" u="none" cap="none" strike="noStrike">
                  <a:solidFill>
                    <a:srgbClr val="000000"/>
                  </a:solidFill>
                  <a:latin typeface="Times New Roman"/>
                  <a:ea typeface="Times New Roman"/>
                  <a:cs typeface="Times New Roman"/>
                  <a:sym typeface="Times New Roman"/>
                </a:endParaRPr>
              </a:p>
            </p:txBody>
          </p:sp>
        </p:grpSp>
        <p:pic>
          <p:nvPicPr>
            <p:cNvPr id="311" name="Google Shape;311;p7"/>
            <p:cNvPicPr preferRelativeResize="0"/>
            <p:nvPr/>
          </p:nvPicPr>
          <p:blipFill rotWithShape="1">
            <a:blip r:embed="rId9">
              <a:alphaModFix/>
            </a:blip>
            <a:srcRect b="0" l="0" r="0" t="0"/>
            <a:stretch/>
          </p:blipFill>
          <p:spPr>
            <a:xfrm>
              <a:off x="2286000" y="6896100"/>
              <a:ext cx="641508" cy="641508"/>
            </a:xfrm>
            <a:prstGeom prst="rect">
              <a:avLst/>
            </a:prstGeom>
            <a:noFill/>
            <a:ln>
              <a:noFill/>
            </a:ln>
          </p:spPr>
        </p:pic>
      </p:grpSp>
      <p:grpSp>
        <p:nvGrpSpPr>
          <p:cNvPr id="312" name="Google Shape;312;p7"/>
          <p:cNvGrpSpPr/>
          <p:nvPr/>
        </p:nvGrpSpPr>
        <p:grpSpPr>
          <a:xfrm>
            <a:off x="14181849" y="3636623"/>
            <a:ext cx="2934320" cy="5156154"/>
            <a:chOff x="14248918" y="3101228"/>
            <a:chExt cx="2934320" cy="5156154"/>
          </a:xfrm>
        </p:grpSpPr>
        <p:grpSp>
          <p:nvGrpSpPr>
            <p:cNvPr id="313" name="Google Shape;313;p7"/>
            <p:cNvGrpSpPr/>
            <p:nvPr/>
          </p:nvGrpSpPr>
          <p:grpSpPr>
            <a:xfrm>
              <a:off x="14248918" y="3101228"/>
              <a:ext cx="2934320" cy="5156154"/>
              <a:chOff x="14248918" y="3101228"/>
              <a:chExt cx="2934320" cy="5156154"/>
            </a:xfrm>
          </p:grpSpPr>
          <p:sp>
            <p:nvSpPr>
              <p:cNvPr id="314" name="Google Shape;314;p7"/>
              <p:cNvSpPr/>
              <p:nvPr/>
            </p:nvSpPr>
            <p:spPr>
              <a:xfrm flipH="1" rot="10800000">
                <a:off x="14248918" y="3101228"/>
                <a:ext cx="2934320" cy="5156154"/>
              </a:xfrm>
              <a:custGeom>
                <a:rect b="b" l="l" r="r" t="t"/>
                <a:pathLst>
                  <a:path extrusionOk="0" h="5156154" w="2934320">
                    <a:moveTo>
                      <a:pt x="0" y="5156154"/>
                    </a:moveTo>
                    <a:lnTo>
                      <a:pt x="2934320" y="5156154"/>
                    </a:lnTo>
                    <a:lnTo>
                      <a:pt x="2934320" y="0"/>
                    </a:lnTo>
                    <a:lnTo>
                      <a:pt x="0" y="0"/>
                    </a:lnTo>
                    <a:lnTo>
                      <a:pt x="0" y="5156154"/>
                    </a:lnTo>
                    <a:close/>
                  </a:path>
                </a:pathLst>
              </a:custGeom>
              <a:blipFill rotWithShape="1">
                <a:blip r:embed="rId8">
                  <a:alphaModFix/>
                </a:blip>
                <a:stretch>
                  <a:fillRect b="0" l="0" r="0" t="0"/>
                </a:stretch>
              </a:blipFill>
              <a:ln>
                <a:noFill/>
              </a:ln>
            </p:spPr>
          </p:sp>
          <p:sp>
            <p:nvSpPr>
              <p:cNvPr id="315" name="Google Shape;315;p7"/>
              <p:cNvSpPr txBox="1"/>
              <p:nvPr/>
            </p:nvSpPr>
            <p:spPr>
              <a:xfrm>
                <a:off x="14457847" y="3504220"/>
                <a:ext cx="2516461" cy="215443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Hoàn thiện khả năng nghiên cứu, tự bồi dưỡng để tiếp tục học lên các cấp bậc cao hơn.</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40000"/>
                  </a:lnSpc>
                  <a:spcBef>
                    <a:spcPts val="0"/>
                  </a:spcBef>
                  <a:spcAft>
                    <a:spcPts val="0"/>
                  </a:spcAft>
                  <a:buClr>
                    <a:srgbClr val="000000"/>
                  </a:buClr>
                  <a:buSzPts val="2000"/>
                  <a:buFont typeface="Arial"/>
                  <a:buNone/>
                </a:pPr>
                <a:r>
                  <a:t/>
                </a:r>
                <a:endParaRPr b="0" i="0" sz="2000" u="none" cap="none" strike="noStrike">
                  <a:solidFill>
                    <a:srgbClr val="545454"/>
                  </a:solidFill>
                  <a:latin typeface="Times New Roman"/>
                  <a:ea typeface="Times New Roman"/>
                  <a:cs typeface="Times New Roman"/>
                  <a:sym typeface="Times New Roman"/>
                </a:endParaRPr>
              </a:p>
            </p:txBody>
          </p:sp>
        </p:grpSp>
        <p:pic>
          <p:nvPicPr>
            <p:cNvPr id="316" name="Google Shape;316;p7"/>
            <p:cNvPicPr preferRelativeResize="0"/>
            <p:nvPr/>
          </p:nvPicPr>
          <p:blipFill rotWithShape="1">
            <a:blip r:embed="rId10">
              <a:alphaModFix/>
            </a:blip>
            <a:srcRect b="0" l="0" r="0" t="0"/>
            <a:stretch/>
          </p:blipFill>
          <p:spPr>
            <a:xfrm>
              <a:off x="15399085" y="6903624"/>
              <a:ext cx="633984" cy="633984"/>
            </a:xfrm>
            <a:prstGeom prst="rect">
              <a:avLst/>
            </a:prstGeom>
            <a:noFill/>
            <a:ln>
              <a:noFill/>
            </a:ln>
          </p:spPr>
        </p:pic>
      </p:grpSp>
      <p:grpSp>
        <p:nvGrpSpPr>
          <p:cNvPr id="317" name="Google Shape;317;p7"/>
          <p:cNvGrpSpPr/>
          <p:nvPr/>
        </p:nvGrpSpPr>
        <p:grpSpPr>
          <a:xfrm>
            <a:off x="7608358" y="3636623"/>
            <a:ext cx="2934320" cy="5156154"/>
            <a:chOff x="7675427" y="3101228"/>
            <a:chExt cx="2934320" cy="5156154"/>
          </a:xfrm>
        </p:grpSpPr>
        <p:grpSp>
          <p:nvGrpSpPr>
            <p:cNvPr id="318" name="Google Shape;318;p7"/>
            <p:cNvGrpSpPr/>
            <p:nvPr/>
          </p:nvGrpSpPr>
          <p:grpSpPr>
            <a:xfrm>
              <a:off x="7675427" y="3101228"/>
              <a:ext cx="2934320" cy="5156154"/>
              <a:chOff x="7675427" y="3101228"/>
              <a:chExt cx="2934320" cy="5156154"/>
            </a:xfrm>
          </p:grpSpPr>
          <p:sp>
            <p:nvSpPr>
              <p:cNvPr id="319" name="Google Shape;319;p7"/>
              <p:cNvSpPr/>
              <p:nvPr/>
            </p:nvSpPr>
            <p:spPr>
              <a:xfrm flipH="1" rot="10800000">
                <a:off x="7675427" y="3101228"/>
                <a:ext cx="2934320" cy="5156154"/>
              </a:xfrm>
              <a:custGeom>
                <a:rect b="b" l="l" r="r" t="t"/>
                <a:pathLst>
                  <a:path extrusionOk="0" h="5156154" w="2934320">
                    <a:moveTo>
                      <a:pt x="0" y="5156154"/>
                    </a:moveTo>
                    <a:lnTo>
                      <a:pt x="2934320" y="5156154"/>
                    </a:lnTo>
                    <a:lnTo>
                      <a:pt x="2934320" y="0"/>
                    </a:lnTo>
                    <a:lnTo>
                      <a:pt x="0" y="0"/>
                    </a:lnTo>
                    <a:lnTo>
                      <a:pt x="0" y="5156154"/>
                    </a:lnTo>
                    <a:close/>
                  </a:path>
                </a:pathLst>
              </a:custGeom>
              <a:blipFill rotWithShape="1">
                <a:blip r:embed="rId11">
                  <a:alphaModFix/>
                </a:blip>
                <a:stretch>
                  <a:fillRect b="0" l="0" r="0" t="0"/>
                </a:stretch>
              </a:blipFill>
              <a:ln>
                <a:noFill/>
              </a:ln>
            </p:spPr>
          </p:sp>
          <p:sp>
            <p:nvSpPr>
              <p:cNvPr id="320" name="Google Shape;320;p7"/>
              <p:cNvSpPr txBox="1"/>
              <p:nvPr/>
            </p:nvSpPr>
            <p:spPr>
              <a:xfrm>
                <a:off x="7999277" y="3504220"/>
                <a:ext cx="2285904" cy="129266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Có thể tham mưu, tư vấn và tổ chức hệ thống CNTT.</a:t>
                </a:r>
                <a:endParaRPr b="0" i="0" sz="1400" u="none" cap="none" strike="noStrike">
                  <a:solidFill>
                    <a:srgbClr val="000000"/>
                  </a:solidFill>
                  <a:latin typeface="Times New Roman"/>
                  <a:ea typeface="Times New Roman"/>
                  <a:cs typeface="Times New Roman"/>
                  <a:sym typeface="Times New Roman"/>
                </a:endParaRPr>
              </a:p>
            </p:txBody>
          </p:sp>
        </p:grpSp>
        <p:pic>
          <p:nvPicPr>
            <p:cNvPr id="321" name="Google Shape;321;p7"/>
            <p:cNvPicPr preferRelativeResize="0"/>
            <p:nvPr/>
          </p:nvPicPr>
          <p:blipFill rotWithShape="1">
            <a:blip r:embed="rId12">
              <a:alphaModFix/>
            </a:blip>
            <a:srcRect b="0" l="0" r="0" t="0"/>
            <a:stretch/>
          </p:blipFill>
          <p:spPr>
            <a:xfrm>
              <a:off x="8830353" y="6896100"/>
              <a:ext cx="633984" cy="633984"/>
            </a:xfrm>
            <a:prstGeom prst="rect">
              <a:avLst/>
            </a:prstGeom>
            <a:noFill/>
            <a:ln>
              <a:noFill/>
            </a:ln>
          </p:spPr>
        </p:pic>
      </p:grpSp>
      <p:grpSp>
        <p:nvGrpSpPr>
          <p:cNvPr id="322" name="Google Shape;322;p7"/>
          <p:cNvGrpSpPr/>
          <p:nvPr/>
        </p:nvGrpSpPr>
        <p:grpSpPr>
          <a:xfrm>
            <a:off x="10895103" y="3636623"/>
            <a:ext cx="2934320" cy="5156154"/>
            <a:chOff x="10962172" y="3101228"/>
            <a:chExt cx="2934320" cy="5156154"/>
          </a:xfrm>
        </p:grpSpPr>
        <p:grpSp>
          <p:nvGrpSpPr>
            <p:cNvPr id="323" name="Google Shape;323;p7"/>
            <p:cNvGrpSpPr/>
            <p:nvPr/>
          </p:nvGrpSpPr>
          <p:grpSpPr>
            <a:xfrm>
              <a:off x="10962172" y="3101228"/>
              <a:ext cx="2934320" cy="5156154"/>
              <a:chOff x="10962172" y="3101228"/>
              <a:chExt cx="2934320" cy="5156154"/>
            </a:xfrm>
          </p:grpSpPr>
          <p:sp>
            <p:nvSpPr>
              <p:cNvPr id="324" name="Google Shape;324;p7"/>
              <p:cNvSpPr/>
              <p:nvPr/>
            </p:nvSpPr>
            <p:spPr>
              <a:xfrm flipH="1" rot="10800000">
                <a:off x="10962172" y="3101228"/>
                <a:ext cx="2934320" cy="5156154"/>
              </a:xfrm>
              <a:custGeom>
                <a:rect b="b" l="l" r="r" t="t"/>
                <a:pathLst>
                  <a:path extrusionOk="0" h="5156154" w="2934320">
                    <a:moveTo>
                      <a:pt x="0" y="5156154"/>
                    </a:moveTo>
                    <a:lnTo>
                      <a:pt x="2934321" y="5156154"/>
                    </a:lnTo>
                    <a:lnTo>
                      <a:pt x="2934321" y="0"/>
                    </a:lnTo>
                    <a:lnTo>
                      <a:pt x="0" y="0"/>
                    </a:lnTo>
                    <a:lnTo>
                      <a:pt x="0" y="5156154"/>
                    </a:lnTo>
                    <a:close/>
                  </a:path>
                </a:pathLst>
              </a:custGeom>
              <a:blipFill rotWithShape="1">
                <a:blip r:embed="rId13">
                  <a:alphaModFix/>
                </a:blip>
                <a:stretch>
                  <a:fillRect b="0" l="0" r="0" t="0"/>
                </a:stretch>
              </a:blipFill>
              <a:ln>
                <a:noFill/>
              </a:ln>
            </p:spPr>
          </p:sp>
          <p:sp>
            <p:nvSpPr>
              <p:cNvPr id="325" name="Google Shape;325;p7"/>
              <p:cNvSpPr txBox="1"/>
              <p:nvPr/>
            </p:nvSpPr>
            <p:spPr>
              <a:xfrm>
                <a:off x="11286022" y="3504220"/>
                <a:ext cx="2285904" cy="129266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Hoàn thiện, củng cố kiến thức, kỹ năng đạt được từ hệ Cao Đẳng.</a:t>
                </a:r>
                <a:endParaRPr b="0" i="0" sz="1400" u="none" cap="none" strike="noStrike">
                  <a:solidFill>
                    <a:srgbClr val="000000"/>
                  </a:solidFill>
                  <a:latin typeface="Times New Roman"/>
                  <a:ea typeface="Times New Roman"/>
                  <a:cs typeface="Times New Roman"/>
                  <a:sym typeface="Times New Roman"/>
                </a:endParaRPr>
              </a:p>
            </p:txBody>
          </p:sp>
        </p:grpSp>
        <p:pic>
          <p:nvPicPr>
            <p:cNvPr id="326" name="Google Shape;326;p7"/>
            <p:cNvPicPr preferRelativeResize="0"/>
            <p:nvPr/>
          </p:nvPicPr>
          <p:blipFill rotWithShape="1">
            <a:blip r:embed="rId14">
              <a:alphaModFix/>
            </a:blip>
            <a:srcRect b="0" l="0" r="0" t="0"/>
            <a:stretch/>
          </p:blipFill>
          <p:spPr>
            <a:xfrm>
              <a:off x="12111982" y="6896100"/>
              <a:ext cx="633984" cy="633984"/>
            </a:xfrm>
            <a:prstGeom prst="rect">
              <a:avLst/>
            </a:prstGeom>
            <a:noFill/>
            <a:ln>
              <a:noFill/>
            </a:ln>
          </p:spPr>
        </p:pic>
      </p:grpSp>
      <p:grpSp>
        <p:nvGrpSpPr>
          <p:cNvPr id="327" name="Google Shape;327;p7"/>
          <p:cNvGrpSpPr/>
          <p:nvPr/>
        </p:nvGrpSpPr>
        <p:grpSpPr>
          <a:xfrm>
            <a:off x="4321612" y="3642878"/>
            <a:ext cx="2934320" cy="5156154"/>
            <a:chOff x="4388681" y="3107483"/>
            <a:chExt cx="2934320" cy="5156154"/>
          </a:xfrm>
        </p:grpSpPr>
        <p:grpSp>
          <p:nvGrpSpPr>
            <p:cNvPr id="328" name="Google Shape;328;p7"/>
            <p:cNvGrpSpPr/>
            <p:nvPr/>
          </p:nvGrpSpPr>
          <p:grpSpPr>
            <a:xfrm>
              <a:off x="4388681" y="3107483"/>
              <a:ext cx="2934320" cy="5156154"/>
              <a:chOff x="4388681" y="3107483"/>
              <a:chExt cx="2934320" cy="5156154"/>
            </a:xfrm>
          </p:grpSpPr>
          <p:sp>
            <p:nvSpPr>
              <p:cNvPr id="329" name="Google Shape;329;p7"/>
              <p:cNvSpPr/>
              <p:nvPr/>
            </p:nvSpPr>
            <p:spPr>
              <a:xfrm flipH="1" rot="10800000">
                <a:off x="4388681" y="3107483"/>
                <a:ext cx="2934320" cy="5156154"/>
              </a:xfrm>
              <a:custGeom>
                <a:rect b="b" l="l" r="r" t="t"/>
                <a:pathLst>
                  <a:path extrusionOk="0" h="5156154" w="2934320">
                    <a:moveTo>
                      <a:pt x="0" y="5156154"/>
                    </a:moveTo>
                    <a:lnTo>
                      <a:pt x="2934320" y="5156154"/>
                    </a:lnTo>
                    <a:lnTo>
                      <a:pt x="2934320" y="0"/>
                    </a:lnTo>
                    <a:lnTo>
                      <a:pt x="0" y="0"/>
                    </a:lnTo>
                    <a:lnTo>
                      <a:pt x="0" y="5156154"/>
                    </a:lnTo>
                    <a:close/>
                  </a:path>
                </a:pathLst>
              </a:custGeom>
              <a:blipFill rotWithShape="1">
                <a:blip r:embed="rId13">
                  <a:alphaModFix/>
                </a:blip>
                <a:stretch>
                  <a:fillRect b="0" l="0" r="0" t="0"/>
                </a:stretch>
              </a:blipFill>
              <a:ln>
                <a:noFill/>
              </a:ln>
            </p:spPr>
          </p:sp>
          <p:sp>
            <p:nvSpPr>
              <p:cNvPr id="330" name="Google Shape;330;p7"/>
              <p:cNvSpPr txBox="1"/>
              <p:nvPr/>
            </p:nvSpPr>
            <p:spPr>
              <a:xfrm>
                <a:off x="4712890" y="3504220"/>
                <a:ext cx="2285904" cy="177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Bắt kịp các yêu cầu nghiên cứu, phát triển và ứng dụng CNTT vào xã hội.</a:t>
                </a:r>
                <a:endParaRPr b="0" i="0" sz="1400" u="none" cap="none" strike="noStrike">
                  <a:solidFill>
                    <a:srgbClr val="000000"/>
                  </a:solidFill>
                  <a:latin typeface="Times New Roman"/>
                  <a:ea typeface="Times New Roman"/>
                  <a:cs typeface="Times New Roman"/>
                  <a:sym typeface="Times New Roman"/>
                </a:endParaRPr>
              </a:p>
            </p:txBody>
          </p:sp>
        </p:grpSp>
        <p:pic>
          <p:nvPicPr>
            <p:cNvPr id="331" name="Google Shape;331;p7"/>
            <p:cNvPicPr preferRelativeResize="0"/>
            <p:nvPr/>
          </p:nvPicPr>
          <p:blipFill rotWithShape="1">
            <a:blip r:embed="rId15">
              <a:alphaModFix/>
            </a:blip>
            <a:srcRect b="0" l="0" r="0" t="0"/>
            <a:stretch/>
          </p:blipFill>
          <p:spPr>
            <a:xfrm>
              <a:off x="5538849" y="6903624"/>
              <a:ext cx="633984" cy="633984"/>
            </a:xfrm>
            <a:prstGeom prst="rect">
              <a:avLst/>
            </a:prstGeom>
            <a:noFill/>
            <a:ln>
              <a:noFill/>
            </a:ln>
          </p:spPr>
        </p:pic>
      </p:grpSp>
      <p:sp>
        <p:nvSpPr>
          <p:cNvPr id="332" name="Google Shape;332;p7"/>
          <p:cNvSpPr/>
          <p:nvPr/>
        </p:nvSpPr>
        <p:spPr>
          <a:xfrm>
            <a:off x="954498" y="8273304"/>
            <a:ext cx="1076398" cy="958973"/>
          </a:xfrm>
          <a:custGeom>
            <a:rect b="b" l="l" r="r" t="t"/>
            <a:pathLst>
              <a:path extrusionOk="0" h="958973" w="1076398">
                <a:moveTo>
                  <a:pt x="0" y="0"/>
                </a:moveTo>
                <a:lnTo>
                  <a:pt x="1076399" y="0"/>
                </a:lnTo>
                <a:lnTo>
                  <a:pt x="1076399" y="958973"/>
                </a:lnTo>
                <a:lnTo>
                  <a:pt x="0" y="958973"/>
                </a:lnTo>
                <a:lnTo>
                  <a:pt x="0" y="0"/>
                </a:lnTo>
                <a:close/>
              </a:path>
            </a:pathLst>
          </a:custGeom>
          <a:blipFill rotWithShape="1">
            <a:blip r:embed="rId16">
              <a:alphaModFix/>
            </a:blip>
            <a:stretch>
              <a:fillRect b="0" l="0" r="0" t="0"/>
            </a:stretch>
          </a:blipFill>
          <a:ln>
            <a:noFill/>
          </a:ln>
        </p:spPr>
      </p:sp>
      <p:grpSp>
        <p:nvGrpSpPr>
          <p:cNvPr id="333" name="Google Shape;333;p7"/>
          <p:cNvGrpSpPr/>
          <p:nvPr/>
        </p:nvGrpSpPr>
        <p:grpSpPr>
          <a:xfrm>
            <a:off x="0" y="-1"/>
            <a:ext cx="18288000" cy="1025922"/>
            <a:chOff x="0" y="-1"/>
            <a:chExt cx="18288000" cy="1025922"/>
          </a:xfrm>
        </p:grpSpPr>
        <p:sp>
          <p:nvSpPr>
            <p:cNvPr id="334" name="Google Shape;334;p7"/>
            <p:cNvSpPr/>
            <p:nvPr/>
          </p:nvSpPr>
          <p:spPr>
            <a:xfrm>
              <a:off x="0" y="-1"/>
              <a:ext cx="18288000" cy="816057"/>
            </a:xfrm>
            <a:prstGeom prst="rect">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7"/>
            <p:cNvSpPr/>
            <p:nvPr/>
          </p:nvSpPr>
          <p:spPr>
            <a:xfrm>
              <a:off x="297029" y="35881"/>
              <a:ext cx="740664" cy="744292"/>
            </a:xfrm>
            <a:custGeom>
              <a:rect b="b" l="l" r="r" t="t"/>
              <a:pathLst>
                <a:path extrusionOk="0" h="1720511" w="2127371">
                  <a:moveTo>
                    <a:pt x="0" y="0"/>
                  </a:moveTo>
                  <a:lnTo>
                    <a:pt x="2127371" y="0"/>
                  </a:lnTo>
                  <a:lnTo>
                    <a:pt x="2127371" y="1720511"/>
                  </a:lnTo>
                  <a:lnTo>
                    <a:pt x="0" y="1720511"/>
                  </a:lnTo>
                  <a:lnTo>
                    <a:pt x="0" y="0"/>
                  </a:lnTo>
                  <a:close/>
                </a:path>
              </a:pathLst>
            </a:cu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7"/>
            <p:cNvSpPr txBox="1"/>
            <p:nvPr/>
          </p:nvSpPr>
          <p:spPr>
            <a:xfrm>
              <a:off x="681011" y="-1"/>
              <a:ext cx="7866641" cy="1025922"/>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Đại Học Quốc Gia Thành Phố Hồ Chí Minh</a:t>
              </a:r>
              <a:endParaRPr/>
            </a:p>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Trường Đại Học Công Nghệ Thông Tin VNUHCM - UIT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100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10" presetSubtype="0">
                                  <p:stCondLst>
                                    <p:cond delay="200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par>
                                <p:cTn fill="hold" nodeType="withEffect" presetClass="entr" presetID="10" presetSubtype="0">
                                  <p:stCondLst>
                                    <p:cond delay="300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par>
                                <p:cTn fill="hold" nodeType="withEffect" presetClass="entr" presetID="10" presetSubtype="0">
                                  <p:stCondLst>
                                    <p:cond delay="400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42" name="Google Shape;342;p8"/>
          <p:cNvSpPr/>
          <p:nvPr/>
        </p:nvSpPr>
        <p:spPr>
          <a:xfrm rot="10800000">
            <a:off x="-201314" y="7893940"/>
            <a:ext cx="2040628" cy="2393060"/>
          </a:xfrm>
          <a:custGeom>
            <a:rect b="b" l="l" r="r" t="t"/>
            <a:pathLst>
              <a:path extrusionOk="0" h="2393060" w="2040628">
                <a:moveTo>
                  <a:pt x="2040628" y="2393060"/>
                </a:moveTo>
                <a:lnTo>
                  <a:pt x="0" y="2393060"/>
                </a:lnTo>
                <a:lnTo>
                  <a:pt x="0" y="0"/>
                </a:lnTo>
                <a:lnTo>
                  <a:pt x="2040628" y="0"/>
                </a:lnTo>
                <a:lnTo>
                  <a:pt x="2040628" y="2393060"/>
                </a:lnTo>
                <a:close/>
              </a:path>
            </a:pathLst>
          </a:custGeom>
          <a:blipFill rotWithShape="1">
            <a:blip r:embed="rId4">
              <a:alphaModFix/>
            </a:blip>
            <a:stretch>
              <a:fillRect b="0" l="0" r="0" t="0"/>
            </a:stretch>
          </a:blipFill>
          <a:ln>
            <a:noFill/>
          </a:ln>
        </p:spPr>
      </p:sp>
      <p:sp>
        <p:nvSpPr>
          <p:cNvPr id="343" name="Google Shape;343;p8"/>
          <p:cNvSpPr/>
          <p:nvPr/>
        </p:nvSpPr>
        <p:spPr>
          <a:xfrm>
            <a:off x="15558242" y="-1630617"/>
            <a:ext cx="3508802" cy="4114800"/>
          </a:xfrm>
          <a:custGeom>
            <a:rect b="b" l="l" r="r" t="t"/>
            <a:pathLst>
              <a:path extrusionOk="0" h="4114800" w="3508802">
                <a:moveTo>
                  <a:pt x="0" y="0"/>
                </a:moveTo>
                <a:lnTo>
                  <a:pt x="3508802" y="0"/>
                </a:lnTo>
                <a:lnTo>
                  <a:pt x="3508802" y="4114800"/>
                </a:lnTo>
                <a:lnTo>
                  <a:pt x="0" y="4114800"/>
                </a:lnTo>
                <a:lnTo>
                  <a:pt x="0" y="0"/>
                </a:lnTo>
                <a:close/>
              </a:path>
            </a:pathLst>
          </a:custGeom>
          <a:blipFill rotWithShape="1">
            <a:blip r:embed="rId5">
              <a:alphaModFix/>
            </a:blip>
            <a:stretch>
              <a:fillRect b="0" l="0" r="0" t="0"/>
            </a:stretch>
          </a:blipFill>
          <a:ln>
            <a:noFill/>
          </a:ln>
        </p:spPr>
      </p:sp>
      <p:sp>
        <p:nvSpPr>
          <p:cNvPr id="344" name="Google Shape;344;p8"/>
          <p:cNvSpPr/>
          <p:nvPr/>
        </p:nvSpPr>
        <p:spPr>
          <a:xfrm rot="-1617346">
            <a:off x="1688877" y="1004370"/>
            <a:ext cx="638462" cy="426188"/>
          </a:xfrm>
          <a:custGeom>
            <a:rect b="b" l="l" r="r" t="t"/>
            <a:pathLst>
              <a:path extrusionOk="0" h="426188" w="638462">
                <a:moveTo>
                  <a:pt x="0" y="0"/>
                </a:moveTo>
                <a:lnTo>
                  <a:pt x="638462" y="0"/>
                </a:lnTo>
                <a:lnTo>
                  <a:pt x="638462" y="426188"/>
                </a:lnTo>
                <a:lnTo>
                  <a:pt x="0" y="426188"/>
                </a:lnTo>
                <a:lnTo>
                  <a:pt x="0" y="0"/>
                </a:lnTo>
                <a:close/>
              </a:path>
            </a:pathLst>
          </a:custGeom>
          <a:blipFill rotWithShape="1">
            <a:blip r:embed="rId6">
              <a:alphaModFix/>
            </a:blip>
            <a:stretch>
              <a:fillRect b="0" l="0" r="0" t="0"/>
            </a:stretch>
          </a:blipFill>
          <a:ln>
            <a:noFill/>
          </a:ln>
        </p:spPr>
      </p:sp>
      <p:sp>
        <p:nvSpPr>
          <p:cNvPr id="345" name="Google Shape;345;p8"/>
          <p:cNvSpPr txBox="1"/>
          <p:nvPr/>
        </p:nvSpPr>
        <p:spPr>
          <a:xfrm>
            <a:off x="2674024" y="1477126"/>
            <a:ext cx="12828484" cy="984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Times New Roman"/>
                <a:ea typeface="Times New Roman"/>
                <a:cs typeface="Times New Roman"/>
                <a:sym typeface="Times New Roman"/>
              </a:rPr>
              <a:t>THEO ANH CHỊ NHU CẦU PHÁT TRIỂN CÔNG NGHỆ THÔNG TIN HIỆN NAY ĐANG PHÁT TRIỂN THEO XU HƯỚNG NÀO?</a:t>
            </a:r>
            <a:endParaRPr b="0" i="0" sz="1400" u="none" cap="none" strike="noStrike">
              <a:solidFill>
                <a:srgbClr val="000000"/>
              </a:solidFill>
              <a:latin typeface="Times New Roman"/>
              <a:ea typeface="Times New Roman"/>
              <a:cs typeface="Times New Roman"/>
              <a:sym typeface="Times New Roman"/>
            </a:endParaRPr>
          </a:p>
        </p:txBody>
      </p:sp>
      <p:sp>
        <p:nvSpPr>
          <p:cNvPr id="346" name="Google Shape;346;p8">
            <a:hlinkClick action="ppaction://hlinksldjump" r:id="rId7"/>
          </p:cNvPr>
          <p:cNvSpPr/>
          <p:nvPr/>
        </p:nvSpPr>
        <p:spPr>
          <a:xfrm>
            <a:off x="17391067" y="918889"/>
            <a:ext cx="807900" cy="457200"/>
          </a:xfrm>
          <a:custGeom>
            <a:rect b="b" l="l" r="r" t="t"/>
            <a:pathLst>
              <a:path extrusionOk="0" h="120000" w="120000">
                <a:moveTo>
                  <a:pt x="0" y="0"/>
                </a:moveTo>
                <a:lnTo>
                  <a:pt x="120000" y="0"/>
                </a:lnTo>
                <a:lnTo>
                  <a:pt x="120000" y="120000"/>
                </a:lnTo>
                <a:lnTo>
                  <a:pt x="0" y="120000"/>
                </a:lnTo>
                <a:close/>
                <a:moveTo>
                  <a:pt x="60000" y="15000"/>
                </a:moveTo>
                <a:lnTo>
                  <a:pt x="34534" y="60000"/>
                </a:lnTo>
                <a:lnTo>
                  <a:pt x="40900" y="60000"/>
                </a:lnTo>
                <a:lnTo>
                  <a:pt x="40900" y="105000"/>
                </a:lnTo>
                <a:lnTo>
                  <a:pt x="79100" y="105000"/>
                </a:lnTo>
                <a:lnTo>
                  <a:pt x="79100" y="60000"/>
                </a:lnTo>
                <a:lnTo>
                  <a:pt x="85466" y="60000"/>
                </a:lnTo>
                <a:lnTo>
                  <a:pt x="75916" y="43125"/>
                </a:lnTo>
                <a:lnTo>
                  <a:pt x="75916" y="20625"/>
                </a:lnTo>
                <a:lnTo>
                  <a:pt x="69550" y="20625"/>
                </a:lnTo>
                <a:lnTo>
                  <a:pt x="69550" y="31875"/>
                </a:lnTo>
                <a:close/>
              </a:path>
              <a:path extrusionOk="0" fill="darkenLess" h="120000" w="120000">
                <a:moveTo>
                  <a:pt x="75916" y="43125"/>
                </a:moveTo>
                <a:lnTo>
                  <a:pt x="75916" y="20625"/>
                </a:lnTo>
                <a:lnTo>
                  <a:pt x="69550" y="20625"/>
                </a:lnTo>
                <a:lnTo>
                  <a:pt x="69550" y="31875"/>
                </a:lnTo>
                <a:close/>
                <a:moveTo>
                  <a:pt x="40900" y="60000"/>
                </a:moveTo>
                <a:lnTo>
                  <a:pt x="40900" y="105000"/>
                </a:lnTo>
                <a:lnTo>
                  <a:pt x="56817" y="105000"/>
                </a:lnTo>
                <a:lnTo>
                  <a:pt x="56817" y="82500"/>
                </a:lnTo>
                <a:lnTo>
                  <a:pt x="63183" y="82500"/>
                </a:lnTo>
                <a:lnTo>
                  <a:pt x="63183" y="105000"/>
                </a:lnTo>
                <a:lnTo>
                  <a:pt x="79100" y="105000"/>
                </a:lnTo>
                <a:lnTo>
                  <a:pt x="79100" y="60000"/>
                </a:lnTo>
                <a:close/>
              </a:path>
              <a:path extrusionOk="0" fill="darken" h="120000" w="120000">
                <a:moveTo>
                  <a:pt x="60000" y="15000"/>
                </a:moveTo>
                <a:lnTo>
                  <a:pt x="34534" y="60000"/>
                </a:lnTo>
                <a:lnTo>
                  <a:pt x="85466" y="60000"/>
                </a:lnTo>
                <a:close/>
                <a:moveTo>
                  <a:pt x="56817" y="82500"/>
                </a:moveTo>
                <a:lnTo>
                  <a:pt x="63183" y="82500"/>
                </a:lnTo>
                <a:lnTo>
                  <a:pt x="63183" y="105000"/>
                </a:lnTo>
                <a:lnTo>
                  <a:pt x="56817" y="105000"/>
                </a:lnTo>
                <a:close/>
              </a:path>
              <a:path extrusionOk="0" fill="none" h="120000" w="120000">
                <a:moveTo>
                  <a:pt x="60000" y="15000"/>
                </a:moveTo>
                <a:lnTo>
                  <a:pt x="69550" y="31875"/>
                </a:lnTo>
                <a:lnTo>
                  <a:pt x="69550" y="20625"/>
                </a:lnTo>
                <a:lnTo>
                  <a:pt x="75916" y="20625"/>
                </a:lnTo>
                <a:lnTo>
                  <a:pt x="75916" y="43125"/>
                </a:lnTo>
                <a:lnTo>
                  <a:pt x="85466" y="60000"/>
                </a:lnTo>
                <a:lnTo>
                  <a:pt x="79100" y="60000"/>
                </a:lnTo>
                <a:lnTo>
                  <a:pt x="79100" y="105000"/>
                </a:lnTo>
                <a:lnTo>
                  <a:pt x="40900" y="105000"/>
                </a:lnTo>
                <a:lnTo>
                  <a:pt x="40900" y="60000"/>
                </a:lnTo>
                <a:lnTo>
                  <a:pt x="34534" y="60000"/>
                </a:lnTo>
                <a:close/>
                <a:moveTo>
                  <a:pt x="69550" y="31875"/>
                </a:moveTo>
                <a:lnTo>
                  <a:pt x="75916" y="43125"/>
                </a:lnTo>
                <a:moveTo>
                  <a:pt x="79100" y="60000"/>
                </a:moveTo>
                <a:lnTo>
                  <a:pt x="40900" y="60000"/>
                </a:lnTo>
                <a:moveTo>
                  <a:pt x="56817" y="105000"/>
                </a:moveTo>
                <a:lnTo>
                  <a:pt x="56817" y="82500"/>
                </a:lnTo>
                <a:lnTo>
                  <a:pt x="63183" y="82500"/>
                </a:lnTo>
                <a:lnTo>
                  <a:pt x="63183" y="105000"/>
                </a:lnTo>
              </a:path>
              <a:path extrusionOk="0" fill="none" h="120000" w="120000">
                <a:moveTo>
                  <a:pt x="0" y="0"/>
                </a:moveTo>
                <a:lnTo>
                  <a:pt x="120000" y="0"/>
                </a:lnTo>
                <a:lnTo>
                  <a:pt x="120000" y="120000"/>
                </a:lnTo>
                <a:lnTo>
                  <a:pt x="0" y="120000"/>
                </a:lnTo>
                <a:close/>
              </a:path>
            </a:pathLst>
          </a:custGeom>
          <a:solidFill>
            <a:srgbClr val="F2F2F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grpSp>
        <p:nvGrpSpPr>
          <p:cNvPr id="347" name="Google Shape;347;p8"/>
          <p:cNvGrpSpPr/>
          <p:nvPr/>
        </p:nvGrpSpPr>
        <p:grpSpPr>
          <a:xfrm>
            <a:off x="2622158" y="3291597"/>
            <a:ext cx="3827378" cy="4792454"/>
            <a:chOff x="2676749" y="2768404"/>
            <a:chExt cx="3827378" cy="4792454"/>
          </a:xfrm>
        </p:grpSpPr>
        <p:grpSp>
          <p:nvGrpSpPr>
            <p:cNvPr id="348" name="Google Shape;348;p8"/>
            <p:cNvGrpSpPr/>
            <p:nvPr/>
          </p:nvGrpSpPr>
          <p:grpSpPr>
            <a:xfrm>
              <a:off x="2676749" y="2768404"/>
              <a:ext cx="3827378" cy="4792454"/>
              <a:chOff x="2676749" y="2768404"/>
              <a:chExt cx="3827378" cy="4936022"/>
            </a:xfrm>
          </p:grpSpPr>
          <p:grpSp>
            <p:nvGrpSpPr>
              <p:cNvPr id="349" name="Google Shape;349;p8"/>
              <p:cNvGrpSpPr/>
              <p:nvPr/>
            </p:nvGrpSpPr>
            <p:grpSpPr>
              <a:xfrm>
                <a:off x="2676749" y="3145488"/>
                <a:ext cx="3827378" cy="2610701"/>
                <a:chOff x="0" y="0"/>
                <a:chExt cx="1008034" cy="687592"/>
              </a:xfrm>
            </p:grpSpPr>
            <p:sp>
              <p:nvSpPr>
                <p:cNvPr id="350" name="Google Shape;350;p8"/>
                <p:cNvSpPr/>
                <p:nvPr/>
              </p:nvSpPr>
              <p:spPr>
                <a:xfrm>
                  <a:off x="0" y="0"/>
                  <a:ext cx="1008034" cy="687592"/>
                </a:xfrm>
                <a:custGeom>
                  <a:rect b="b" l="l" r="r" t="t"/>
                  <a:pathLst>
                    <a:path extrusionOk="0" h="687592" w="1008034">
                      <a:moveTo>
                        <a:pt x="30342" y="0"/>
                      </a:moveTo>
                      <a:lnTo>
                        <a:pt x="977692" y="0"/>
                      </a:lnTo>
                      <a:cubicBezTo>
                        <a:pt x="994449" y="0"/>
                        <a:pt x="1008034" y="13584"/>
                        <a:pt x="1008034" y="30342"/>
                      </a:cubicBezTo>
                      <a:lnTo>
                        <a:pt x="1008034" y="657250"/>
                      </a:lnTo>
                      <a:cubicBezTo>
                        <a:pt x="1008034" y="674008"/>
                        <a:pt x="994449" y="687592"/>
                        <a:pt x="977692" y="687592"/>
                      </a:cubicBezTo>
                      <a:lnTo>
                        <a:pt x="30342" y="687592"/>
                      </a:lnTo>
                      <a:cubicBezTo>
                        <a:pt x="22295" y="687592"/>
                        <a:pt x="14577" y="684395"/>
                        <a:pt x="8887" y="678705"/>
                      </a:cubicBezTo>
                      <a:cubicBezTo>
                        <a:pt x="3197" y="673015"/>
                        <a:pt x="0" y="665298"/>
                        <a:pt x="0" y="657250"/>
                      </a:cubicBezTo>
                      <a:lnTo>
                        <a:pt x="0" y="30342"/>
                      </a:lnTo>
                      <a:cubicBezTo>
                        <a:pt x="0" y="13584"/>
                        <a:pt x="13584" y="0"/>
                        <a:pt x="30342" y="0"/>
                      </a:cubicBezTo>
                      <a:close/>
                    </a:path>
                  </a:pathLst>
                </a:custGeom>
                <a:solidFill>
                  <a:srgbClr val="F47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51" name="Google Shape;351;p8"/>
                <p:cNvSpPr txBox="1"/>
                <p:nvPr/>
              </p:nvSpPr>
              <p:spPr>
                <a:xfrm>
                  <a:off x="0" y="28575"/>
                  <a:ext cx="1008034" cy="65901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352" name="Google Shape;352;p8"/>
              <p:cNvGrpSpPr/>
              <p:nvPr/>
            </p:nvGrpSpPr>
            <p:grpSpPr>
              <a:xfrm>
                <a:off x="2835594" y="2768404"/>
                <a:ext cx="3509687" cy="4936022"/>
                <a:chOff x="2835594" y="2768404"/>
                <a:chExt cx="3509687" cy="4936022"/>
              </a:xfrm>
            </p:grpSpPr>
            <p:grpSp>
              <p:nvGrpSpPr>
                <p:cNvPr id="353" name="Google Shape;353;p8"/>
                <p:cNvGrpSpPr/>
                <p:nvPr/>
              </p:nvGrpSpPr>
              <p:grpSpPr>
                <a:xfrm>
                  <a:off x="2835594" y="3297888"/>
                  <a:ext cx="3509687" cy="4406538"/>
                  <a:chOff x="0" y="0"/>
                  <a:chExt cx="924362" cy="1160570"/>
                </a:xfrm>
              </p:grpSpPr>
              <p:sp>
                <p:nvSpPr>
                  <p:cNvPr id="354" name="Google Shape;354;p8"/>
                  <p:cNvSpPr/>
                  <p:nvPr/>
                </p:nvSpPr>
                <p:spPr>
                  <a:xfrm>
                    <a:off x="0" y="0"/>
                    <a:ext cx="924362" cy="1160570"/>
                  </a:xfrm>
                  <a:custGeom>
                    <a:rect b="b" l="l" r="r" t="t"/>
                    <a:pathLst>
                      <a:path extrusionOk="0" h="1569821" w="924362">
                        <a:moveTo>
                          <a:pt x="33088" y="0"/>
                        </a:moveTo>
                        <a:lnTo>
                          <a:pt x="891274" y="0"/>
                        </a:lnTo>
                        <a:cubicBezTo>
                          <a:pt x="900050" y="0"/>
                          <a:pt x="908466" y="3486"/>
                          <a:pt x="914671" y="9691"/>
                        </a:cubicBezTo>
                        <a:cubicBezTo>
                          <a:pt x="920876" y="15896"/>
                          <a:pt x="924362" y="24313"/>
                          <a:pt x="924362" y="33088"/>
                        </a:cubicBezTo>
                        <a:lnTo>
                          <a:pt x="924362" y="1536732"/>
                        </a:lnTo>
                        <a:cubicBezTo>
                          <a:pt x="924362" y="1545508"/>
                          <a:pt x="920876" y="1553924"/>
                          <a:pt x="914671" y="1560129"/>
                        </a:cubicBezTo>
                        <a:cubicBezTo>
                          <a:pt x="908466" y="1566335"/>
                          <a:pt x="900050" y="1569821"/>
                          <a:pt x="891274" y="1569821"/>
                        </a:cubicBezTo>
                        <a:lnTo>
                          <a:pt x="33088" y="1569821"/>
                        </a:lnTo>
                        <a:cubicBezTo>
                          <a:pt x="24313" y="1569821"/>
                          <a:pt x="15896" y="1566335"/>
                          <a:pt x="9691" y="1560129"/>
                        </a:cubicBezTo>
                        <a:cubicBezTo>
                          <a:pt x="3486" y="1553924"/>
                          <a:pt x="0" y="1545508"/>
                          <a:pt x="0" y="1536732"/>
                        </a:cubicBezTo>
                        <a:lnTo>
                          <a:pt x="0" y="33088"/>
                        </a:lnTo>
                        <a:cubicBezTo>
                          <a:pt x="0" y="24313"/>
                          <a:pt x="3486" y="15896"/>
                          <a:pt x="9691" y="9691"/>
                        </a:cubicBezTo>
                        <a:cubicBezTo>
                          <a:pt x="15896" y="3486"/>
                          <a:pt x="24313" y="0"/>
                          <a:pt x="33088"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55" name="Google Shape;355;p8"/>
                  <p:cNvSpPr txBox="1"/>
                  <p:nvPr/>
                </p:nvSpPr>
                <p:spPr>
                  <a:xfrm>
                    <a:off x="0" y="28575"/>
                    <a:ext cx="924362" cy="106120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356" name="Google Shape;356;p8"/>
                <p:cNvGrpSpPr/>
                <p:nvPr/>
              </p:nvGrpSpPr>
              <p:grpSpPr>
                <a:xfrm>
                  <a:off x="3818912" y="2768404"/>
                  <a:ext cx="1543050" cy="1543050"/>
                  <a:chOff x="0" y="0"/>
                  <a:chExt cx="812800" cy="812800"/>
                </a:xfrm>
              </p:grpSpPr>
              <p:sp>
                <p:nvSpPr>
                  <p:cNvPr id="357" name="Google Shape;357;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7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58" name="Google Shape;358;p8"/>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359" name="Google Shape;359;p8"/>
                <p:cNvSpPr txBox="1"/>
                <p:nvPr/>
              </p:nvSpPr>
              <p:spPr>
                <a:xfrm>
                  <a:off x="3571603" y="4479413"/>
                  <a:ext cx="2037669" cy="3231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Times New Roman"/>
                      <a:ea typeface="Times New Roman"/>
                      <a:cs typeface="Times New Roman"/>
                      <a:sym typeface="Times New Roman"/>
                    </a:rPr>
                    <a:t>Công nghệ AI</a:t>
                  </a:r>
                  <a:endParaRPr b="0" i="0" sz="1400" u="none" cap="none" strike="noStrike">
                    <a:solidFill>
                      <a:srgbClr val="000000"/>
                    </a:solidFill>
                    <a:latin typeface="Times New Roman"/>
                    <a:ea typeface="Times New Roman"/>
                    <a:cs typeface="Times New Roman"/>
                    <a:sym typeface="Times New Roman"/>
                  </a:endParaRPr>
                </a:p>
              </p:txBody>
            </p:sp>
            <p:sp>
              <p:nvSpPr>
                <p:cNvPr id="360" name="Google Shape;360;p8"/>
                <p:cNvSpPr txBox="1"/>
                <p:nvPr/>
              </p:nvSpPr>
              <p:spPr>
                <a:xfrm>
                  <a:off x="3282755" y="5132828"/>
                  <a:ext cx="2615365" cy="133138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Áp dụng công nghệ AI vào tất cả các lĩnh vực CNTT.</a:t>
                  </a:r>
                  <a:endParaRPr b="0" i="0" sz="1400" u="none" cap="none" strike="noStrike">
                    <a:solidFill>
                      <a:srgbClr val="000000"/>
                    </a:solidFill>
                    <a:latin typeface="Times New Roman"/>
                    <a:ea typeface="Times New Roman"/>
                    <a:cs typeface="Times New Roman"/>
                    <a:sym typeface="Times New Roman"/>
                  </a:endParaRPr>
                </a:p>
              </p:txBody>
            </p:sp>
          </p:grpSp>
        </p:grpSp>
        <p:pic>
          <p:nvPicPr>
            <p:cNvPr id="361" name="Google Shape;361;p8"/>
            <p:cNvPicPr preferRelativeResize="0"/>
            <p:nvPr/>
          </p:nvPicPr>
          <p:blipFill rotWithShape="1">
            <a:blip r:embed="rId8">
              <a:alphaModFix/>
            </a:blip>
            <a:srcRect b="0" l="0" r="0" t="0"/>
            <a:stretch/>
          </p:blipFill>
          <p:spPr>
            <a:xfrm>
              <a:off x="4012125" y="2982479"/>
              <a:ext cx="1159573" cy="1125846"/>
            </a:xfrm>
            <a:prstGeom prst="rect">
              <a:avLst/>
            </a:prstGeom>
            <a:noFill/>
            <a:ln>
              <a:noFill/>
            </a:ln>
          </p:spPr>
        </p:pic>
      </p:grpSp>
      <p:grpSp>
        <p:nvGrpSpPr>
          <p:cNvPr id="362" name="Google Shape;362;p8"/>
          <p:cNvGrpSpPr/>
          <p:nvPr/>
        </p:nvGrpSpPr>
        <p:grpSpPr>
          <a:xfrm>
            <a:off x="7175720" y="3291597"/>
            <a:ext cx="3827378" cy="4792453"/>
            <a:chOff x="7230311" y="2768404"/>
            <a:chExt cx="3827378" cy="4792453"/>
          </a:xfrm>
        </p:grpSpPr>
        <p:grpSp>
          <p:nvGrpSpPr>
            <p:cNvPr id="363" name="Google Shape;363;p8"/>
            <p:cNvGrpSpPr/>
            <p:nvPr/>
          </p:nvGrpSpPr>
          <p:grpSpPr>
            <a:xfrm>
              <a:off x="7230311" y="2768404"/>
              <a:ext cx="3827378" cy="4792453"/>
              <a:chOff x="7230311" y="2768404"/>
              <a:chExt cx="3827378" cy="5062602"/>
            </a:xfrm>
          </p:grpSpPr>
          <p:grpSp>
            <p:nvGrpSpPr>
              <p:cNvPr id="364" name="Google Shape;364;p8"/>
              <p:cNvGrpSpPr/>
              <p:nvPr/>
            </p:nvGrpSpPr>
            <p:grpSpPr>
              <a:xfrm>
                <a:off x="7230311" y="3145488"/>
                <a:ext cx="3827378" cy="2610701"/>
                <a:chOff x="0" y="0"/>
                <a:chExt cx="1008034" cy="687592"/>
              </a:xfrm>
            </p:grpSpPr>
            <p:sp>
              <p:nvSpPr>
                <p:cNvPr id="365" name="Google Shape;365;p8"/>
                <p:cNvSpPr/>
                <p:nvPr/>
              </p:nvSpPr>
              <p:spPr>
                <a:xfrm>
                  <a:off x="0" y="0"/>
                  <a:ext cx="1008034" cy="687592"/>
                </a:xfrm>
                <a:custGeom>
                  <a:rect b="b" l="l" r="r" t="t"/>
                  <a:pathLst>
                    <a:path extrusionOk="0" h="687592" w="1008034">
                      <a:moveTo>
                        <a:pt x="30342" y="0"/>
                      </a:moveTo>
                      <a:lnTo>
                        <a:pt x="977692" y="0"/>
                      </a:lnTo>
                      <a:cubicBezTo>
                        <a:pt x="994449" y="0"/>
                        <a:pt x="1008034" y="13584"/>
                        <a:pt x="1008034" y="30342"/>
                      </a:cubicBezTo>
                      <a:lnTo>
                        <a:pt x="1008034" y="657250"/>
                      </a:lnTo>
                      <a:cubicBezTo>
                        <a:pt x="1008034" y="674008"/>
                        <a:pt x="994449" y="687592"/>
                        <a:pt x="977692" y="687592"/>
                      </a:cubicBezTo>
                      <a:lnTo>
                        <a:pt x="30342" y="687592"/>
                      </a:lnTo>
                      <a:cubicBezTo>
                        <a:pt x="22295" y="687592"/>
                        <a:pt x="14577" y="684395"/>
                        <a:pt x="8887" y="678705"/>
                      </a:cubicBezTo>
                      <a:cubicBezTo>
                        <a:pt x="3197" y="673015"/>
                        <a:pt x="0" y="665298"/>
                        <a:pt x="0" y="657250"/>
                      </a:cubicBezTo>
                      <a:lnTo>
                        <a:pt x="0" y="30342"/>
                      </a:lnTo>
                      <a:cubicBezTo>
                        <a:pt x="0" y="13584"/>
                        <a:pt x="13584" y="0"/>
                        <a:pt x="30342" y="0"/>
                      </a:cubicBezTo>
                      <a:close/>
                    </a:path>
                  </a:pathLst>
                </a:custGeom>
                <a:solidFill>
                  <a:srgbClr val="595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66" name="Google Shape;366;p8"/>
                <p:cNvSpPr txBox="1"/>
                <p:nvPr/>
              </p:nvSpPr>
              <p:spPr>
                <a:xfrm>
                  <a:off x="0" y="28575"/>
                  <a:ext cx="1008034" cy="65901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367" name="Google Shape;367;p8"/>
              <p:cNvGrpSpPr/>
              <p:nvPr/>
            </p:nvGrpSpPr>
            <p:grpSpPr>
              <a:xfrm>
                <a:off x="7389156" y="2768404"/>
                <a:ext cx="3509687" cy="5062602"/>
                <a:chOff x="7389156" y="2768404"/>
                <a:chExt cx="3509687" cy="5062602"/>
              </a:xfrm>
            </p:grpSpPr>
            <p:grpSp>
              <p:nvGrpSpPr>
                <p:cNvPr id="368" name="Google Shape;368;p8"/>
                <p:cNvGrpSpPr/>
                <p:nvPr/>
              </p:nvGrpSpPr>
              <p:grpSpPr>
                <a:xfrm>
                  <a:off x="7389156" y="3297888"/>
                  <a:ext cx="3509687" cy="4533118"/>
                  <a:chOff x="0" y="0"/>
                  <a:chExt cx="924362" cy="1193908"/>
                </a:xfrm>
              </p:grpSpPr>
              <p:sp>
                <p:nvSpPr>
                  <p:cNvPr id="369" name="Google Shape;369;p8"/>
                  <p:cNvSpPr/>
                  <p:nvPr/>
                </p:nvSpPr>
                <p:spPr>
                  <a:xfrm>
                    <a:off x="0" y="0"/>
                    <a:ext cx="924362" cy="1193908"/>
                  </a:xfrm>
                  <a:custGeom>
                    <a:rect b="b" l="l" r="r" t="t"/>
                    <a:pathLst>
                      <a:path extrusionOk="0" h="1569821" w="924362">
                        <a:moveTo>
                          <a:pt x="33088" y="0"/>
                        </a:moveTo>
                        <a:lnTo>
                          <a:pt x="891274" y="0"/>
                        </a:lnTo>
                        <a:cubicBezTo>
                          <a:pt x="900050" y="0"/>
                          <a:pt x="908466" y="3486"/>
                          <a:pt x="914671" y="9691"/>
                        </a:cubicBezTo>
                        <a:cubicBezTo>
                          <a:pt x="920876" y="15896"/>
                          <a:pt x="924362" y="24313"/>
                          <a:pt x="924362" y="33088"/>
                        </a:cubicBezTo>
                        <a:lnTo>
                          <a:pt x="924362" y="1536732"/>
                        </a:lnTo>
                        <a:cubicBezTo>
                          <a:pt x="924362" y="1545508"/>
                          <a:pt x="920876" y="1553924"/>
                          <a:pt x="914671" y="1560129"/>
                        </a:cubicBezTo>
                        <a:cubicBezTo>
                          <a:pt x="908466" y="1566335"/>
                          <a:pt x="900050" y="1569821"/>
                          <a:pt x="891274" y="1569821"/>
                        </a:cubicBezTo>
                        <a:lnTo>
                          <a:pt x="33088" y="1569821"/>
                        </a:lnTo>
                        <a:cubicBezTo>
                          <a:pt x="24313" y="1569821"/>
                          <a:pt x="15896" y="1566335"/>
                          <a:pt x="9691" y="1560129"/>
                        </a:cubicBezTo>
                        <a:cubicBezTo>
                          <a:pt x="3486" y="1553924"/>
                          <a:pt x="0" y="1545508"/>
                          <a:pt x="0" y="1536732"/>
                        </a:cubicBezTo>
                        <a:lnTo>
                          <a:pt x="0" y="33088"/>
                        </a:lnTo>
                        <a:cubicBezTo>
                          <a:pt x="0" y="24313"/>
                          <a:pt x="3486" y="15896"/>
                          <a:pt x="9691" y="9691"/>
                        </a:cubicBezTo>
                        <a:cubicBezTo>
                          <a:pt x="15896" y="3486"/>
                          <a:pt x="24313" y="0"/>
                          <a:pt x="33088"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70" name="Google Shape;370;p8"/>
                  <p:cNvSpPr txBox="1"/>
                  <p:nvPr/>
                </p:nvSpPr>
                <p:spPr>
                  <a:xfrm>
                    <a:off x="0" y="28575"/>
                    <a:ext cx="924362" cy="109418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371" name="Google Shape;371;p8"/>
                <p:cNvGrpSpPr/>
                <p:nvPr/>
              </p:nvGrpSpPr>
              <p:grpSpPr>
                <a:xfrm>
                  <a:off x="8372475" y="2768404"/>
                  <a:ext cx="1543050" cy="1543050"/>
                  <a:chOff x="0" y="0"/>
                  <a:chExt cx="812800" cy="812800"/>
                </a:xfrm>
              </p:grpSpPr>
              <p:sp>
                <p:nvSpPr>
                  <p:cNvPr id="372" name="Google Shape;37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5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73" name="Google Shape;373;p8"/>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374" name="Google Shape;374;p8"/>
                <p:cNvSpPr txBox="1"/>
                <p:nvPr/>
              </p:nvSpPr>
              <p:spPr>
                <a:xfrm>
                  <a:off x="7993903" y="4479413"/>
                  <a:ext cx="2297908" cy="3231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Times New Roman"/>
                      <a:ea typeface="Times New Roman"/>
                      <a:cs typeface="Times New Roman"/>
                      <a:sym typeface="Times New Roman"/>
                    </a:rPr>
                    <a:t>Lưu trữ đám mây</a:t>
                  </a:r>
                  <a:endParaRPr b="0" i="0" sz="1400" u="none" cap="none" strike="noStrike">
                    <a:solidFill>
                      <a:srgbClr val="000000"/>
                    </a:solidFill>
                    <a:latin typeface="Times New Roman"/>
                    <a:ea typeface="Times New Roman"/>
                    <a:cs typeface="Times New Roman"/>
                    <a:sym typeface="Times New Roman"/>
                  </a:endParaRPr>
                </a:p>
              </p:txBody>
            </p:sp>
            <p:sp>
              <p:nvSpPr>
                <p:cNvPr id="375" name="Google Shape;375;p8"/>
                <p:cNvSpPr txBox="1"/>
                <p:nvPr/>
              </p:nvSpPr>
              <p:spPr>
                <a:xfrm>
                  <a:off x="7671858" y="5187090"/>
                  <a:ext cx="2941998" cy="18207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Công nghệ lưu trữ đám mây - Cloud: Nhu cầu làm việc ở tất cả mọi nơi (WFA - Work from Anywhere).</a:t>
                  </a:r>
                  <a:endParaRPr b="0" i="0" sz="1400" u="none" cap="none" strike="noStrike">
                    <a:solidFill>
                      <a:srgbClr val="000000"/>
                    </a:solidFill>
                    <a:latin typeface="Times New Roman"/>
                    <a:ea typeface="Times New Roman"/>
                    <a:cs typeface="Times New Roman"/>
                    <a:sym typeface="Times New Roman"/>
                  </a:endParaRPr>
                </a:p>
              </p:txBody>
            </p:sp>
          </p:grpSp>
        </p:grpSp>
        <p:pic>
          <p:nvPicPr>
            <p:cNvPr id="376" name="Google Shape;376;p8"/>
            <p:cNvPicPr preferRelativeResize="0"/>
            <p:nvPr/>
          </p:nvPicPr>
          <p:blipFill rotWithShape="1">
            <a:blip r:embed="rId9">
              <a:alphaModFix/>
            </a:blip>
            <a:srcRect b="0" l="0" r="0" t="0"/>
            <a:stretch/>
          </p:blipFill>
          <p:spPr>
            <a:xfrm>
              <a:off x="8586298" y="2917112"/>
              <a:ext cx="1170432" cy="1107976"/>
            </a:xfrm>
            <a:prstGeom prst="rect">
              <a:avLst/>
            </a:prstGeom>
            <a:noFill/>
            <a:ln>
              <a:noFill/>
            </a:ln>
          </p:spPr>
        </p:pic>
      </p:grpSp>
      <p:grpSp>
        <p:nvGrpSpPr>
          <p:cNvPr id="377" name="Google Shape;377;p8"/>
          <p:cNvGrpSpPr/>
          <p:nvPr/>
        </p:nvGrpSpPr>
        <p:grpSpPr>
          <a:xfrm>
            <a:off x="11726998" y="3291597"/>
            <a:ext cx="3827378" cy="4792454"/>
            <a:chOff x="11781589" y="2768404"/>
            <a:chExt cx="3827378" cy="4792454"/>
          </a:xfrm>
        </p:grpSpPr>
        <p:grpSp>
          <p:nvGrpSpPr>
            <p:cNvPr id="378" name="Google Shape;378;p8"/>
            <p:cNvGrpSpPr/>
            <p:nvPr/>
          </p:nvGrpSpPr>
          <p:grpSpPr>
            <a:xfrm>
              <a:off x="11781589" y="2768404"/>
              <a:ext cx="3827378" cy="4792454"/>
              <a:chOff x="11781589" y="2768404"/>
              <a:chExt cx="3827378" cy="4792454"/>
            </a:xfrm>
          </p:grpSpPr>
          <p:grpSp>
            <p:nvGrpSpPr>
              <p:cNvPr id="379" name="Google Shape;379;p8"/>
              <p:cNvGrpSpPr/>
              <p:nvPr/>
            </p:nvGrpSpPr>
            <p:grpSpPr>
              <a:xfrm>
                <a:off x="11781589" y="3145488"/>
                <a:ext cx="3827378" cy="2610701"/>
                <a:chOff x="0" y="0"/>
                <a:chExt cx="1008034" cy="687592"/>
              </a:xfrm>
            </p:grpSpPr>
            <p:sp>
              <p:nvSpPr>
                <p:cNvPr id="380" name="Google Shape;380;p8"/>
                <p:cNvSpPr/>
                <p:nvPr/>
              </p:nvSpPr>
              <p:spPr>
                <a:xfrm>
                  <a:off x="0" y="0"/>
                  <a:ext cx="1008034" cy="687592"/>
                </a:xfrm>
                <a:custGeom>
                  <a:rect b="b" l="l" r="r" t="t"/>
                  <a:pathLst>
                    <a:path extrusionOk="0" h="687592" w="1008034">
                      <a:moveTo>
                        <a:pt x="30342" y="0"/>
                      </a:moveTo>
                      <a:lnTo>
                        <a:pt x="977692" y="0"/>
                      </a:lnTo>
                      <a:cubicBezTo>
                        <a:pt x="994449" y="0"/>
                        <a:pt x="1008034" y="13584"/>
                        <a:pt x="1008034" y="30342"/>
                      </a:cubicBezTo>
                      <a:lnTo>
                        <a:pt x="1008034" y="657250"/>
                      </a:lnTo>
                      <a:cubicBezTo>
                        <a:pt x="1008034" y="674008"/>
                        <a:pt x="994449" y="687592"/>
                        <a:pt x="977692" y="687592"/>
                      </a:cubicBezTo>
                      <a:lnTo>
                        <a:pt x="30342" y="687592"/>
                      </a:lnTo>
                      <a:cubicBezTo>
                        <a:pt x="22295" y="687592"/>
                        <a:pt x="14577" y="684395"/>
                        <a:pt x="8887" y="678705"/>
                      </a:cubicBezTo>
                      <a:cubicBezTo>
                        <a:pt x="3197" y="673015"/>
                        <a:pt x="0" y="665298"/>
                        <a:pt x="0" y="657250"/>
                      </a:cubicBezTo>
                      <a:lnTo>
                        <a:pt x="0" y="30342"/>
                      </a:lnTo>
                      <a:cubicBezTo>
                        <a:pt x="0" y="13584"/>
                        <a:pt x="13584" y="0"/>
                        <a:pt x="30342" y="0"/>
                      </a:cubicBezTo>
                      <a:close/>
                    </a:path>
                  </a:pathLst>
                </a:custGeom>
                <a:solidFill>
                  <a:srgbClr val="FFD1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81" name="Google Shape;381;p8"/>
                <p:cNvSpPr txBox="1"/>
                <p:nvPr/>
              </p:nvSpPr>
              <p:spPr>
                <a:xfrm>
                  <a:off x="0" y="28575"/>
                  <a:ext cx="1008034" cy="65901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382" name="Google Shape;382;p8"/>
              <p:cNvGrpSpPr/>
              <p:nvPr/>
            </p:nvGrpSpPr>
            <p:grpSpPr>
              <a:xfrm>
                <a:off x="11940434" y="2768404"/>
                <a:ext cx="3509687" cy="4792454"/>
                <a:chOff x="11940434" y="2768404"/>
                <a:chExt cx="3509687" cy="4792454"/>
              </a:xfrm>
            </p:grpSpPr>
            <p:grpSp>
              <p:nvGrpSpPr>
                <p:cNvPr id="383" name="Google Shape;383;p8"/>
                <p:cNvGrpSpPr/>
                <p:nvPr/>
              </p:nvGrpSpPr>
              <p:grpSpPr>
                <a:xfrm>
                  <a:off x="11940434" y="3297888"/>
                  <a:ext cx="3509687" cy="4262970"/>
                  <a:chOff x="0" y="0"/>
                  <a:chExt cx="924362" cy="1122758"/>
                </a:xfrm>
              </p:grpSpPr>
              <p:sp>
                <p:nvSpPr>
                  <p:cNvPr id="384" name="Google Shape;384;p8"/>
                  <p:cNvSpPr/>
                  <p:nvPr/>
                </p:nvSpPr>
                <p:spPr>
                  <a:xfrm>
                    <a:off x="0" y="0"/>
                    <a:ext cx="924362" cy="1122758"/>
                  </a:xfrm>
                  <a:custGeom>
                    <a:rect b="b" l="l" r="r" t="t"/>
                    <a:pathLst>
                      <a:path extrusionOk="0" h="1569821" w="924362">
                        <a:moveTo>
                          <a:pt x="33088" y="0"/>
                        </a:moveTo>
                        <a:lnTo>
                          <a:pt x="891274" y="0"/>
                        </a:lnTo>
                        <a:cubicBezTo>
                          <a:pt x="900050" y="0"/>
                          <a:pt x="908466" y="3486"/>
                          <a:pt x="914671" y="9691"/>
                        </a:cubicBezTo>
                        <a:cubicBezTo>
                          <a:pt x="920876" y="15896"/>
                          <a:pt x="924362" y="24313"/>
                          <a:pt x="924362" y="33088"/>
                        </a:cubicBezTo>
                        <a:lnTo>
                          <a:pt x="924362" y="1536732"/>
                        </a:lnTo>
                        <a:cubicBezTo>
                          <a:pt x="924362" y="1545508"/>
                          <a:pt x="920876" y="1553924"/>
                          <a:pt x="914671" y="1560129"/>
                        </a:cubicBezTo>
                        <a:cubicBezTo>
                          <a:pt x="908466" y="1566335"/>
                          <a:pt x="900050" y="1569821"/>
                          <a:pt x="891274" y="1569821"/>
                        </a:cubicBezTo>
                        <a:lnTo>
                          <a:pt x="33088" y="1569821"/>
                        </a:lnTo>
                        <a:cubicBezTo>
                          <a:pt x="24313" y="1569821"/>
                          <a:pt x="15896" y="1566335"/>
                          <a:pt x="9691" y="1560129"/>
                        </a:cubicBezTo>
                        <a:cubicBezTo>
                          <a:pt x="3486" y="1553924"/>
                          <a:pt x="0" y="1545508"/>
                          <a:pt x="0" y="1536732"/>
                        </a:cubicBezTo>
                        <a:lnTo>
                          <a:pt x="0" y="33088"/>
                        </a:lnTo>
                        <a:cubicBezTo>
                          <a:pt x="0" y="24313"/>
                          <a:pt x="3486" y="15896"/>
                          <a:pt x="9691" y="9691"/>
                        </a:cubicBezTo>
                        <a:cubicBezTo>
                          <a:pt x="15896" y="3486"/>
                          <a:pt x="24313" y="0"/>
                          <a:pt x="33088"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85" name="Google Shape;385;p8"/>
                  <p:cNvSpPr txBox="1"/>
                  <p:nvPr/>
                </p:nvSpPr>
                <p:spPr>
                  <a:xfrm>
                    <a:off x="0" y="28575"/>
                    <a:ext cx="924362" cy="109418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grpSp>
              <p:nvGrpSpPr>
                <p:cNvPr id="386" name="Google Shape;386;p8"/>
                <p:cNvGrpSpPr/>
                <p:nvPr/>
              </p:nvGrpSpPr>
              <p:grpSpPr>
                <a:xfrm>
                  <a:off x="12923753" y="2768404"/>
                  <a:ext cx="1543050" cy="1543050"/>
                  <a:chOff x="0" y="0"/>
                  <a:chExt cx="812800" cy="812800"/>
                </a:xfrm>
              </p:grpSpPr>
              <p:sp>
                <p:nvSpPr>
                  <p:cNvPr id="387" name="Google Shape;387;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1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88" name="Google Shape;388;p8"/>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pSp>
            <p:sp>
              <p:nvSpPr>
                <p:cNvPr id="389" name="Google Shape;389;p8"/>
                <p:cNvSpPr txBox="1"/>
                <p:nvPr/>
              </p:nvSpPr>
              <p:spPr>
                <a:xfrm>
                  <a:off x="12145586" y="5076825"/>
                  <a:ext cx="3099383" cy="8617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0" i="0" lang="en-US" sz="2000" u="none" cap="none" strike="noStrike">
                      <a:solidFill>
                        <a:srgbClr val="545454"/>
                      </a:solidFill>
                      <a:latin typeface="Times New Roman"/>
                      <a:ea typeface="Times New Roman"/>
                      <a:cs typeface="Times New Roman"/>
                      <a:sym typeface="Times New Roman"/>
                    </a:rPr>
                    <a:t>Bảo mật thông tin - An toàn  cho người dùng.</a:t>
                  </a:r>
                  <a:endParaRPr b="0" i="0" sz="1400" u="none" cap="none" strike="noStrike">
                    <a:solidFill>
                      <a:srgbClr val="000000"/>
                    </a:solidFill>
                    <a:latin typeface="Times New Roman"/>
                    <a:ea typeface="Times New Roman"/>
                    <a:cs typeface="Times New Roman"/>
                    <a:sym typeface="Times New Roman"/>
                  </a:endParaRPr>
                </a:p>
              </p:txBody>
            </p:sp>
            <p:sp>
              <p:nvSpPr>
                <p:cNvPr id="390" name="Google Shape;390;p8"/>
                <p:cNvSpPr txBox="1"/>
                <p:nvPr/>
              </p:nvSpPr>
              <p:spPr>
                <a:xfrm>
                  <a:off x="12515707" y="4452743"/>
                  <a:ext cx="2359141" cy="3231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Times New Roman"/>
                      <a:ea typeface="Times New Roman"/>
                      <a:cs typeface="Times New Roman"/>
                      <a:sym typeface="Times New Roman"/>
                    </a:rPr>
                    <a:t>Bảo mật thông tin</a:t>
                  </a:r>
                  <a:endParaRPr b="0" i="0" sz="1400" u="none" cap="none" strike="noStrike">
                    <a:solidFill>
                      <a:srgbClr val="000000"/>
                    </a:solidFill>
                    <a:latin typeface="Times New Roman"/>
                    <a:ea typeface="Times New Roman"/>
                    <a:cs typeface="Times New Roman"/>
                    <a:sym typeface="Times New Roman"/>
                  </a:endParaRPr>
                </a:p>
              </p:txBody>
            </p:sp>
          </p:grpSp>
        </p:grpSp>
        <p:pic>
          <p:nvPicPr>
            <p:cNvPr id="391" name="Google Shape;391;p8"/>
            <p:cNvPicPr preferRelativeResize="0"/>
            <p:nvPr/>
          </p:nvPicPr>
          <p:blipFill rotWithShape="1">
            <a:blip r:embed="rId10">
              <a:alphaModFix/>
            </a:blip>
            <a:srcRect b="0" l="0" r="0" t="0"/>
            <a:stretch/>
          </p:blipFill>
          <p:spPr>
            <a:xfrm>
              <a:off x="13100677" y="2986232"/>
              <a:ext cx="1170432" cy="1170432"/>
            </a:xfrm>
            <a:prstGeom prst="rect">
              <a:avLst/>
            </a:prstGeom>
            <a:noFill/>
            <a:ln>
              <a:noFill/>
            </a:ln>
          </p:spPr>
        </p:pic>
      </p:grpSp>
      <p:sp>
        <p:nvSpPr>
          <p:cNvPr id="392" name="Google Shape;392;p8"/>
          <p:cNvSpPr/>
          <p:nvPr/>
        </p:nvSpPr>
        <p:spPr>
          <a:xfrm>
            <a:off x="14820257" y="7585814"/>
            <a:ext cx="1076398" cy="958973"/>
          </a:xfrm>
          <a:custGeom>
            <a:rect b="b" l="l" r="r" t="t"/>
            <a:pathLst>
              <a:path extrusionOk="0" h="958973" w="1076398">
                <a:moveTo>
                  <a:pt x="0" y="0"/>
                </a:moveTo>
                <a:lnTo>
                  <a:pt x="1076398" y="0"/>
                </a:lnTo>
                <a:lnTo>
                  <a:pt x="1076398" y="958974"/>
                </a:lnTo>
                <a:lnTo>
                  <a:pt x="0" y="958974"/>
                </a:lnTo>
                <a:lnTo>
                  <a:pt x="0" y="0"/>
                </a:lnTo>
                <a:close/>
              </a:path>
            </a:pathLst>
          </a:custGeom>
          <a:blipFill rotWithShape="1">
            <a:blip r:embed="rId11">
              <a:alphaModFix/>
            </a:blip>
            <a:stretch>
              <a:fillRect b="0" l="0" r="0" t="0"/>
            </a:stretch>
          </a:blipFill>
          <a:ln>
            <a:noFill/>
          </a:ln>
        </p:spPr>
      </p:sp>
      <p:grpSp>
        <p:nvGrpSpPr>
          <p:cNvPr id="393" name="Google Shape;393;p8"/>
          <p:cNvGrpSpPr/>
          <p:nvPr/>
        </p:nvGrpSpPr>
        <p:grpSpPr>
          <a:xfrm>
            <a:off x="0" y="-1"/>
            <a:ext cx="18288000" cy="1025922"/>
            <a:chOff x="0" y="-1"/>
            <a:chExt cx="18288000" cy="1025922"/>
          </a:xfrm>
        </p:grpSpPr>
        <p:sp>
          <p:nvSpPr>
            <p:cNvPr id="394" name="Google Shape;394;p8"/>
            <p:cNvSpPr/>
            <p:nvPr/>
          </p:nvSpPr>
          <p:spPr>
            <a:xfrm>
              <a:off x="0" y="-1"/>
              <a:ext cx="18288000" cy="816057"/>
            </a:xfrm>
            <a:prstGeom prst="rect">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5" name="Google Shape;395;p8"/>
            <p:cNvSpPr/>
            <p:nvPr/>
          </p:nvSpPr>
          <p:spPr>
            <a:xfrm>
              <a:off x="297029" y="35881"/>
              <a:ext cx="740664" cy="744292"/>
            </a:xfrm>
            <a:custGeom>
              <a:rect b="b" l="l" r="r" t="t"/>
              <a:pathLst>
                <a:path extrusionOk="0" h="1720511" w="2127371">
                  <a:moveTo>
                    <a:pt x="0" y="0"/>
                  </a:moveTo>
                  <a:lnTo>
                    <a:pt x="2127371" y="0"/>
                  </a:lnTo>
                  <a:lnTo>
                    <a:pt x="2127371" y="1720511"/>
                  </a:lnTo>
                  <a:lnTo>
                    <a:pt x="0" y="1720511"/>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8"/>
            <p:cNvSpPr txBox="1"/>
            <p:nvPr/>
          </p:nvSpPr>
          <p:spPr>
            <a:xfrm>
              <a:off x="681011" y="-1"/>
              <a:ext cx="7866641" cy="1025922"/>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Đại Học Quốc Gia Thành Phố Hồ Chí Minh</a:t>
              </a:r>
              <a:endParaRPr/>
            </a:p>
            <a:p>
              <a:pPr indent="0" lvl="0" marL="0" marR="0" rtl="0" algn="ctr">
                <a:lnSpc>
                  <a:spcPct val="14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Trường Đại Học Công Nghệ Thông Tin VNUHCM - UIT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4" l="0" r="0" t="-9256"/>
            </a:stretch>
          </a:blipFill>
          <a:ln>
            <a:noFill/>
          </a:ln>
        </p:spPr>
      </p:sp>
      <p:grpSp>
        <p:nvGrpSpPr>
          <p:cNvPr id="402" name="Google Shape;402;p9"/>
          <p:cNvGrpSpPr/>
          <p:nvPr/>
        </p:nvGrpSpPr>
        <p:grpSpPr>
          <a:xfrm>
            <a:off x="-635000" y="4296285"/>
            <a:ext cx="19558000" cy="1678211"/>
            <a:chOff x="0" y="-241101"/>
            <a:chExt cx="26077333" cy="2237614"/>
          </a:xfrm>
        </p:grpSpPr>
        <p:grpSp>
          <p:nvGrpSpPr>
            <p:cNvPr id="403" name="Google Shape;403;p9"/>
            <p:cNvGrpSpPr/>
            <p:nvPr/>
          </p:nvGrpSpPr>
          <p:grpSpPr>
            <a:xfrm>
              <a:off x="0" y="-241101"/>
              <a:ext cx="6993467" cy="2018138"/>
              <a:chOff x="0" y="-47625"/>
              <a:chExt cx="1381426" cy="398645"/>
            </a:xfrm>
          </p:grpSpPr>
          <p:sp>
            <p:nvSpPr>
              <p:cNvPr id="404" name="Google Shape;404;p9"/>
              <p:cNvSpPr/>
              <p:nvPr/>
            </p:nvSpPr>
            <p:spPr>
              <a:xfrm>
                <a:off x="0" y="0"/>
                <a:ext cx="1381426" cy="351020"/>
              </a:xfrm>
              <a:custGeom>
                <a:rect b="b" l="l" r="r" t="t"/>
                <a:pathLst>
                  <a:path extrusionOk="0"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9"/>
              <p:cNvSpPr txBox="1"/>
              <p:nvPr/>
            </p:nvSpPr>
            <p:spPr>
              <a:xfrm>
                <a:off x="0" y="-47625"/>
                <a:ext cx="1381426" cy="3986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6" name="Google Shape;406;p9"/>
            <p:cNvGrpSpPr/>
            <p:nvPr/>
          </p:nvGrpSpPr>
          <p:grpSpPr>
            <a:xfrm>
              <a:off x="19253200" y="-241101"/>
              <a:ext cx="6824133" cy="2018138"/>
              <a:chOff x="0" y="-47625"/>
              <a:chExt cx="1347977" cy="398645"/>
            </a:xfrm>
          </p:grpSpPr>
          <p:sp>
            <p:nvSpPr>
              <p:cNvPr id="407" name="Google Shape;407;p9"/>
              <p:cNvSpPr/>
              <p:nvPr/>
            </p:nvSpPr>
            <p:spPr>
              <a:xfrm>
                <a:off x="0" y="0"/>
                <a:ext cx="1347977" cy="351020"/>
              </a:xfrm>
              <a:custGeom>
                <a:rect b="b" l="l" r="r" t="t"/>
                <a:pathLst>
                  <a:path extrusionOk="0"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9"/>
              <p:cNvSpPr txBox="1"/>
              <p:nvPr/>
            </p:nvSpPr>
            <p:spPr>
              <a:xfrm>
                <a:off x="0" y="-47625"/>
                <a:ext cx="1347977" cy="3986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9" name="Google Shape;409;p9"/>
            <p:cNvSpPr txBox="1"/>
            <p:nvPr/>
          </p:nvSpPr>
          <p:spPr>
            <a:xfrm>
              <a:off x="7920883" y="-219477"/>
              <a:ext cx="10235568" cy="22159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0070C0"/>
                  </a:solidFill>
                  <a:latin typeface="Times New Roman"/>
                  <a:ea typeface="Times New Roman"/>
                  <a:cs typeface="Times New Roman"/>
                  <a:sym typeface="Times New Roman"/>
                </a:rPr>
                <a:t>Cảm ơn mọi người đã xem và lắng nghe</a:t>
              </a:r>
              <a:endParaRPr b="0" i="0" sz="5400" u="none" cap="none" strike="noStrike">
                <a:solidFill>
                  <a:srgbClr val="0070C0"/>
                </a:solidFill>
                <a:latin typeface="Arial"/>
                <a:ea typeface="Arial"/>
                <a:cs typeface="Arial"/>
                <a:sym typeface="Arial"/>
              </a:endParaRPr>
            </a:p>
          </p:txBody>
        </p:sp>
      </p:gr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Nguyen Duy</dc:creator>
</cp:coreProperties>
</file>